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2"/>
  </p:notesMasterIdLst>
  <p:sldIdLst>
    <p:sldId id="256" r:id="rId2"/>
    <p:sldId id="313" r:id="rId3"/>
    <p:sldId id="257" r:id="rId4"/>
    <p:sldId id="328" r:id="rId5"/>
    <p:sldId id="324" r:id="rId6"/>
    <p:sldId id="327" r:id="rId7"/>
    <p:sldId id="264" r:id="rId8"/>
    <p:sldId id="259" r:id="rId9"/>
    <p:sldId id="260" r:id="rId10"/>
    <p:sldId id="258" r:id="rId11"/>
    <p:sldId id="261" r:id="rId12"/>
    <p:sldId id="262" r:id="rId13"/>
    <p:sldId id="263" r:id="rId14"/>
    <p:sldId id="265" r:id="rId15"/>
    <p:sldId id="268" r:id="rId16"/>
    <p:sldId id="330" r:id="rId17"/>
    <p:sldId id="312" r:id="rId18"/>
    <p:sldId id="335" r:id="rId19"/>
    <p:sldId id="336" r:id="rId20"/>
    <p:sldId id="318" r:id="rId21"/>
    <p:sldId id="319" r:id="rId22"/>
    <p:sldId id="316" r:id="rId23"/>
    <p:sldId id="315" r:id="rId24"/>
    <p:sldId id="337" r:id="rId25"/>
    <p:sldId id="332" r:id="rId26"/>
    <p:sldId id="333" r:id="rId27"/>
    <p:sldId id="331" r:id="rId28"/>
    <p:sldId id="334" r:id="rId29"/>
    <p:sldId id="266" r:id="rId30"/>
    <p:sldId id="31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4660"/>
  </p:normalViewPr>
  <p:slideViewPr>
    <p:cSldViewPr snapToGrid="0">
      <p:cViewPr>
        <p:scale>
          <a:sx n="130" d="100"/>
          <a:sy n="130" d="100"/>
        </p:scale>
        <p:origin x="-792" y="96"/>
      </p:cViewPr>
      <p:guideLst/>
    </p:cSldViewPr>
  </p:slideViewPr>
  <p:notesTextViewPr>
    <p:cViewPr>
      <p:scale>
        <a:sx n="1" d="1"/>
        <a:sy n="1" d="1"/>
      </p:scale>
      <p:origin x="0" y="0"/>
    </p:cViewPr>
  </p:notesTextViewPr>
  <p:sorterViewPr>
    <p:cViewPr>
      <p:scale>
        <a:sx n="100" d="100"/>
        <a:sy n="100" d="100"/>
      </p:scale>
      <p:origin x="0" y="-33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ata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2.png"/><Relationship Id="rId3" Type="http://schemas.openxmlformats.org/officeDocument/2006/relationships/image" Target="../media/image8.png"/><Relationship Id="rId7" Type="http://schemas.openxmlformats.org/officeDocument/2006/relationships/image" Target="../media/image6.png"/><Relationship Id="rId12" Type="http://schemas.openxmlformats.org/officeDocument/2006/relationships/image" Target="../media/image31.svg"/><Relationship Id="rId2" Type="http://schemas.openxmlformats.org/officeDocument/2006/relationships/image" Target="../media/image25.svg"/><Relationship Id="rId16" Type="http://schemas.openxmlformats.org/officeDocument/2006/relationships/image" Target="../media/image35.svg"/><Relationship Id="rId1" Type="http://schemas.openxmlformats.org/officeDocument/2006/relationships/image" Target="../media/image24.png"/><Relationship Id="rId6" Type="http://schemas.openxmlformats.org/officeDocument/2006/relationships/image" Target="../media/image27.svg"/><Relationship Id="rId11" Type="http://schemas.openxmlformats.org/officeDocument/2006/relationships/image" Target="../media/image30.png"/><Relationship Id="rId5" Type="http://schemas.openxmlformats.org/officeDocument/2006/relationships/image" Target="../media/image26.png"/><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image" Target="../media/image9.svg"/><Relationship Id="rId9" Type="http://schemas.openxmlformats.org/officeDocument/2006/relationships/image" Target="../media/image28.png"/><Relationship Id="rId1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2.png"/><Relationship Id="rId3" Type="http://schemas.openxmlformats.org/officeDocument/2006/relationships/image" Target="../media/image8.png"/><Relationship Id="rId7" Type="http://schemas.openxmlformats.org/officeDocument/2006/relationships/image" Target="../media/image6.png"/><Relationship Id="rId12" Type="http://schemas.openxmlformats.org/officeDocument/2006/relationships/image" Target="../media/image31.svg"/><Relationship Id="rId2" Type="http://schemas.openxmlformats.org/officeDocument/2006/relationships/image" Target="../media/image25.svg"/><Relationship Id="rId16" Type="http://schemas.openxmlformats.org/officeDocument/2006/relationships/image" Target="../media/image35.svg"/><Relationship Id="rId1" Type="http://schemas.openxmlformats.org/officeDocument/2006/relationships/image" Target="../media/image24.png"/><Relationship Id="rId6" Type="http://schemas.openxmlformats.org/officeDocument/2006/relationships/image" Target="../media/image27.svg"/><Relationship Id="rId11" Type="http://schemas.openxmlformats.org/officeDocument/2006/relationships/image" Target="../media/image30.png"/><Relationship Id="rId5" Type="http://schemas.openxmlformats.org/officeDocument/2006/relationships/image" Target="../media/image26.png"/><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image" Target="../media/image9.svg"/><Relationship Id="rId9" Type="http://schemas.openxmlformats.org/officeDocument/2006/relationships/image" Target="../media/image28.png"/><Relationship Id="rId1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02E3AC-4E42-4E3E-9F74-A2B89BCE81E6}"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90B51B9-5BD0-4077-9C87-5BBA97A7A83F}">
      <dgm:prSet/>
      <dgm:spPr/>
      <dgm:t>
        <a:bodyPr/>
        <a:lstStyle/>
        <a:p>
          <a:pPr>
            <a:defRPr cap="all"/>
          </a:pPr>
          <a:r>
            <a:rPr lang="en-US" dirty="0"/>
            <a:t>Regional Brownfield Program</a:t>
          </a:r>
        </a:p>
      </dgm:t>
    </dgm:pt>
    <dgm:pt modelId="{BDDEEB23-B6A8-43B6-8255-C56C0CC5C295}" type="parTrans" cxnId="{26C26E48-0F79-41D0-8AC0-3AA9B9D89DFB}">
      <dgm:prSet/>
      <dgm:spPr/>
      <dgm:t>
        <a:bodyPr/>
        <a:lstStyle/>
        <a:p>
          <a:endParaRPr lang="en-US"/>
        </a:p>
      </dgm:t>
    </dgm:pt>
    <dgm:pt modelId="{BEF8E911-3A6E-42ED-950F-726CEFD1BDF2}" type="sibTrans" cxnId="{26C26E48-0F79-41D0-8AC0-3AA9B9D89DFB}">
      <dgm:prSet/>
      <dgm:spPr/>
      <dgm:t>
        <a:bodyPr/>
        <a:lstStyle/>
        <a:p>
          <a:endParaRPr lang="en-US"/>
        </a:p>
      </dgm:t>
    </dgm:pt>
    <dgm:pt modelId="{471E423A-D11F-40B9-8445-A0070FDD8BAA}">
      <dgm:prSet/>
      <dgm:spPr/>
      <dgm:t>
        <a:bodyPr/>
        <a:lstStyle/>
        <a:p>
          <a:pPr>
            <a:defRPr cap="all"/>
          </a:pPr>
          <a:r>
            <a:rPr lang="en-US" dirty="0"/>
            <a:t>Almeda Fire</a:t>
          </a:r>
        </a:p>
      </dgm:t>
    </dgm:pt>
    <dgm:pt modelId="{3375211D-A19D-40A2-A896-5D4A006E2177}" type="parTrans" cxnId="{2AAEFBCA-D865-4FF5-A33C-1044EDFFE405}">
      <dgm:prSet/>
      <dgm:spPr/>
      <dgm:t>
        <a:bodyPr/>
        <a:lstStyle/>
        <a:p>
          <a:endParaRPr lang="en-US"/>
        </a:p>
      </dgm:t>
    </dgm:pt>
    <dgm:pt modelId="{F1E11C5A-58F9-4861-A1D9-0787B657677B}" type="sibTrans" cxnId="{2AAEFBCA-D865-4FF5-A33C-1044EDFFE405}">
      <dgm:prSet/>
      <dgm:spPr/>
      <dgm:t>
        <a:bodyPr/>
        <a:lstStyle/>
        <a:p>
          <a:endParaRPr lang="en-US"/>
        </a:p>
      </dgm:t>
    </dgm:pt>
    <dgm:pt modelId="{2C596706-8302-4D06-825F-E859FA2AE2A3}">
      <dgm:prSet/>
      <dgm:spPr/>
      <dgm:t>
        <a:bodyPr/>
        <a:lstStyle/>
        <a:p>
          <a:pPr>
            <a:defRPr cap="all"/>
          </a:pPr>
          <a:r>
            <a:rPr lang="en-US" dirty="0"/>
            <a:t>Brownfields and Fire impacts</a:t>
          </a:r>
        </a:p>
      </dgm:t>
    </dgm:pt>
    <dgm:pt modelId="{12F4137E-E574-467B-9CBF-AB016F8A2EA6}" type="parTrans" cxnId="{6D3C8073-A23B-45A1-86F1-3E72048A2CB7}">
      <dgm:prSet/>
      <dgm:spPr/>
      <dgm:t>
        <a:bodyPr/>
        <a:lstStyle/>
        <a:p>
          <a:endParaRPr lang="en-US"/>
        </a:p>
      </dgm:t>
    </dgm:pt>
    <dgm:pt modelId="{AF1FB711-4EDC-47B2-9A21-55E6C645E3FC}" type="sibTrans" cxnId="{6D3C8073-A23B-45A1-86F1-3E72048A2CB7}">
      <dgm:prSet/>
      <dgm:spPr/>
      <dgm:t>
        <a:bodyPr/>
        <a:lstStyle/>
        <a:p>
          <a:endParaRPr lang="en-US"/>
        </a:p>
      </dgm:t>
    </dgm:pt>
    <dgm:pt modelId="{B68DA9B3-7828-4941-98A6-61A7DCD329BC}">
      <dgm:prSet/>
      <dgm:spPr/>
      <dgm:t>
        <a:bodyPr/>
        <a:lstStyle/>
        <a:p>
          <a:pPr>
            <a:defRPr cap="all"/>
          </a:pPr>
          <a:r>
            <a:rPr lang="en-US" dirty="0"/>
            <a:t>Lessons Learned</a:t>
          </a:r>
        </a:p>
      </dgm:t>
    </dgm:pt>
    <dgm:pt modelId="{0A1FA399-4C11-40BC-A53E-5DEE2ADDF4C6}" type="parTrans" cxnId="{98E89348-1C77-4184-8066-E30AE2B3AFC8}">
      <dgm:prSet/>
      <dgm:spPr/>
      <dgm:t>
        <a:bodyPr/>
        <a:lstStyle/>
        <a:p>
          <a:endParaRPr lang="en-US"/>
        </a:p>
      </dgm:t>
    </dgm:pt>
    <dgm:pt modelId="{04A76547-F4F4-46BB-BEAA-06F058AC41C5}" type="sibTrans" cxnId="{98E89348-1C77-4184-8066-E30AE2B3AFC8}">
      <dgm:prSet/>
      <dgm:spPr/>
      <dgm:t>
        <a:bodyPr/>
        <a:lstStyle/>
        <a:p>
          <a:endParaRPr lang="en-US"/>
        </a:p>
      </dgm:t>
    </dgm:pt>
    <dgm:pt modelId="{4921613D-F3DD-4B6F-ACD6-F589887D1AE4}" type="pres">
      <dgm:prSet presAssocID="{2102E3AC-4E42-4E3E-9F74-A2B89BCE81E6}" presName="root" presStyleCnt="0">
        <dgm:presLayoutVars>
          <dgm:dir/>
          <dgm:resizeHandles val="exact"/>
        </dgm:presLayoutVars>
      </dgm:prSet>
      <dgm:spPr/>
    </dgm:pt>
    <dgm:pt modelId="{9A768487-CCEC-491E-B536-D87EFF9CDE98}" type="pres">
      <dgm:prSet presAssocID="{D90B51B9-5BD0-4077-9C87-5BBA97A7A83F}" presName="compNode" presStyleCnt="0"/>
      <dgm:spPr/>
    </dgm:pt>
    <dgm:pt modelId="{FA4D7C0D-2B15-42CF-A61C-6E2FFE66F4FD}" type="pres">
      <dgm:prSet presAssocID="{D90B51B9-5BD0-4077-9C87-5BBA97A7A83F}" presName="iconBgRect" presStyleLbl="bgShp" presStyleIdx="0" presStyleCnt="4"/>
      <dgm:spPr>
        <a:prstGeom prst="round2DiagRect">
          <a:avLst>
            <a:gd name="adj1" fmla="val 29727"/>
            <a:gd name="adj2" fmla="val 0"/>
          </a:avLst>
        </a:prstGeom>
      </dgm:spPr>
    </dgm:pt>
    <dgm:pt modelId="{3B56CC38-DEAA-44DE-86C1-27823A3C8546}" type="pres">
      <dgm:prSet presAssocID="{D90B51B9-5BD0-4077-9C87-5BBA97A7A83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9765C446-6404-4B5E-8A6B-BAA03C14B7D4}" type="pres">
      <dgm:prSet presAssocID="{D90B51B9-5BD0-4077-9C87-5BBA97A7A83F}" presName="spaceRect" presStyleCnt="0"/>
      <dgm:spPr/>
    </dgm:pt>
    <dgm:pt modelId="{D850473A-B7DB-4711-A4ED-83892EFE730F}" type="pres">
      <dgm:prSet presAssocID="{D90B51B9-5BD0-4077-9C87-5BBA97A7A83F}" presName="textRect" presStyleLbl="revTx" presStyleIdx="0" presStyleCnt="4">
        <dgm:presLayoutVars>
          <dgm:chMax val="1"/>
          <dgm:chPref val="1"/>
        </dgm:presLayoutVars>
      </dgm:prSet>
      <dgm:spPr/>
    </dgm:pt>
    <dgm:pt modelId="{1D68BED4-657B-4170-B6FF-4D077581ABED}" type="pres">
      <dgm:prSet presAssocID="{BEF8E911-3A6E-42ED-950F-726CEFD1BDF2}" presName="sibTrans" presStyleCnt="0"/>
      <dgm:spPr/>
    </dgm:pt>
    <dgm:pt modelId="{15FCC7CA-57AE-4944-984F-60395BD8ED26}" type="pres">
      <dgm:prSet presAssocID="{471E423A-D11F-40B9-8445-A0070FDD8BAA}" presName="compNode" presStyleCnt="0"/>
      <dgm:spPr/>
    </dgm:pt>
    <dgm:pt modelId="{E77920C1-5AF5-454D-957D-4D83A87A3B1C}" type="pres">
      <dgm:prSet presAssocID="{471E423A-D11F-40B9-8445-A0070FDD8BAA}" presName="iconBgRect" presStyleLbl="bgShp" presStyleIdx="1" presStyleCnt="4"/>
      <dgm:spPr>
        <a:prstGeom prst="round2DiagRect">
          <a:avLst>
            <a:gd name="adj1" fmla="val 29727"/>
            <a:gd name="adj2" fmla="val 0"/>
          </a:avLst>
        </a:prstGeom>
      </dgm:spPr>
    </dgm:pt>
    <dgm:pt modelId="{B9484903-6CB1-452D-A4D7-F233FF032AB6}" type="pres">
      <dgm:prSet presAssocID="{471E423A-D11F-40B9-8445-A0070FDD8BA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re"/>
        </a:ext>
      </dgm:extLst>
    </dgm:pt>
    <dgm:pt modelId="{93D41A25-F558-43DF-ABDD-0EA1C930D894}" type="pres">
      <dgm:prSet presAssocID="{471E423A-D11F-40B9-8445-A0070FDD8BAA}" presName="spaceRect" presStyleCnt="0"/>
      <dgm:spPr/>
    </dgm:pt>
    <dgm:pt modelId="{E9C48083-9679-42D2-A2B2-E8056A0E1BDA}" type="pres">
      <dgm:prSet presAssocID="{471E423A-D11F-40B9-8445-A0070FDD8BAA}" presName="textRect" presStyleLbl="revTx" presStyleIdx="1" presStyleCnt="4">
        <dgm:presLayoutVars>
          <dgm:chMax val="1"/>
          <dgm:chPref val="1"/>
        </dgm:presLayoutVars>
      </dgm:prSet>
      <dgm:spPr/>
    </dgm:pt>
    <dgm:pt modelId="{744D3642-C78D-4BDF-A59C-FD0823B11D4B}" type="pres">
      <dgm:prSet presAssocID="{F1E11C5A-58F9-4861-A1D9-0787B657677B}" presName="sibTrans" presStyleCnt="0"/>
      <dgm:spPr/>
    </dgm:pt>
    <dgm:pt modelId="{231319B0-3BD8-479E-9C0A-254BA4E24DD8}" type="pres">
      <dgm:prSet presAssocID="{2C596706-8302-4D06-825F-E859FA2AE2A3}" presName="compNode" presStyleCnt="0"/>
      <dgm:spPr/>
    </dgm:pt>
    <dgm:pt modelId="{2DBEFF1A-2F7B-4AE6-8F7B-976A98390E29}" type="pres">
      <dgm:prSet presAssocID="{2C596706-8302-4D06-825F-E859FA2AE2A3}" presName="iconBgRect" presStyleLbl="bgShp" presStyleIdx="2" presStyleCnt="4"/>
      <dgm:spPr>
        <a:prstGeom prst="round2DiagRect">
          <a:avLst>
            <a:gd name="adj1" fmla="val 29727"/>
            <a:gd name="adj2" fmla="val 0"/>
          </a:avLst>
        </a:prstGeom>
      </dgm:spPr>
    </dgm:pt>
    <dgm:pt modelId="{1D8D81B6-08B2-489D-843B-1C835631E4C4}" type="pres">
      <dgm:prSet presAssocID="{2C596706-8302-4D06-825F-E859FA2AE2A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nfire"/>
        </a:ext>
      </dgm:extLst>
    </dgm:pt>
    <dgm:pt modelId="{121DDDAA-C3A4-4608-97C4-C5EAA3C1F4AD}" type="pres">
      <dgm:prSet presAssocID="{2C596706-8302-4D06-825F-E859FA2AE2A3}" presName="spaceRect" presStyleCnt="0"/>
      <dgm:spPr/>
    </dgm:pt>
    <dgm:pt modelId="{47D1EB26-23D2-44C0-8D43-4158019CD6BF}" type="pres">
      <dgm:prSet presAssocID="{2C596706-8302-4D06-825F-E859FA2AE2A3}" presName="textRect" presStyleLbl="revTx" presStyleIdx="2" presStyleCnt="4">
        <dgm:presLayoutVars>
          <dgm:chMax val="1"/>
          <dgm:chPref val="1"/>
        </dgm:presLayoutVars>
      </dgm:prSet>
      <dgm:spPr/>
    </dgm:pt>
    <dgm:pt modelId="{EA51CC94-32A4-450E-8354-A5EFEBCEE257}" type="pres">
      <dgm:prSet presAssocID="{AF1FB711-4EDC-47B2-9A21-55E6C645E3FC}" presName="sibTrans" presStyleCnt="0"/>
      <dgm:spPr/>
    </dgm:pt>
    <dgm:pt modelId="{EC6CE1CA-7458-43E8-870C-387CFBDB690B}" type="pres">
      <dgm:prSet presAssocID="{B68DA9B3-7828-4941-98A6-61A7DCD329BC}" presName="compNode" presStyleCnt="0"/>
      <dgm:spPr/>
    </dgm:pt>
    <dgm:pt modelId="{7E416985-39D5-497F-8DD7-5821509162FE}" type="pres">
      <dgm:prSet presAssocID="{B68DA9B3-7828-4941-98A6-61A7DCD329BC}" presName="iconBgRect" presStyleLbl="bgShp" presStyleIdx="3" presStyleCnt="4"/>
      <dgm:spPr>
        <a:prstGeom prst="round2DiagRect">
          <a:avLst>
            <a:gd name="adj1" fmla="val 29727"/>
            <a:gd name="adj2" fmla="val 0"/>
          </a:avLst>
        </a:prstGeom>
      </dgm:spPr>
    </dgm:pt>
    <dgm:pt modelId="{05BA91FF-2A12-4347-B26D-7AEBA61D8F26}" type="pres">
      <dgm:prSet presAssocID="{B68DA9B3-7828-4941-98A6-61A7DCD329B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366AC0B6-AA24-4CE7-AC37-C27FA19B4581}" type="pres">
      <dgm:prSet presAssocID="{B68DA9B3-7828-4941-98A6-61A7DCD329BC}" presName="spaceRect" presStyleCnt="0"/>
      <dgm:spPr/>
    </dgm:pt>
    <dgm:pt modelId="{0D200BFC-E1B5-482D-AB41-B66CA24F891C}" type="pres">
      <dgm:prSet presAssocID="{B68DA9B3-7828-4941-98A6-61A7DCD329BC}" presName="textRect" presStyleLbl="revTx" presStyleIdx="3" presStyleCnt="4">
        <dgm:presLayoutVars>
          <dgm:chMax val="1"/>
          <dgm:chPref val="1"/>
        </dgm:presLayoutVars>
      </dgm:prSet>
      <dgm:spPr/>
    </dgm:pt>
  </dgm:ptLst>
  <dgm:cxnLst>
    <dgm:cxn modelId="{17B6EA07-C919-4335-B4DD-DBD8837CC02D}" type="presOf" srcId="{471E423A-D11F-40B9-8445-A0070FDD8BAA}" destId="{E9C48083-9679-42D2-A2B2-E8056A0E1BDA}" srcOrd="0" destOrd="0" presId="urn:microsoft.com/office/officeart/2018/5/layout/IconLeafLabelList"/>
    <dgm:cxn modelId="{26C26E48-0F79-41D0-8AC0-3AA9B9D89DFB}" srcId="{2102E3AC-4E42-4E3E-9F74-A2B89BCE81E6}" destId="{D90B51B9-5BD0-4077-9C87-5BBA97A7A83F}" srcOrd="0" destOrd="0" parTransId="{BDDEEB23-B6A8-43B6-8255-C56C0CC5C295}" sibTransId="{BEF8E911-3A6E-42ED-950F-726CEFD1BDF2}"/>
    <dgm:cxn modelId="{98E89348-1C77-4184-8066-E30AE2B3AFC8}" srcId="{2102E3AC-4E42-4E3E-9F74-A2B89BCE81E6}" destId="{B68DA9B3-7828-4941-98A6-61A7DCD329BC}" srcOrd="3" destOrd="0" parTransId="{0A1FA399-4C11-40BC-A53E-5DEE2ADDF4C6}" sibTransId="{04A76547-F4F4-46BB-BEAA-06F058AC41C5}"/>
    <dgm:cxn modelId="{6D3C8073-A23B-45A1-86F1-3E72048A2CB7}" srcId="{2102E3AC-4E42-4E3E-9F74-A2B89BCE81E6}" destId="{2C596706-8302-4D06-825F-E859FA2AE2A3}" srcOrd="2" destOrd="0" parTransId="{12F4137E-E574-467B-9CBF-AB016F8A2EA6}" sibTransId="{AF1FB711-4EDC-47B2-9A21-55E6C645E3FC}"/>
    <dgm:cxn modelId="{A03DD074-3491-4B21-A172-CE425C5F1C06}" type="presOf" srcId="{B68DA9B3-7828-4941-98A6-61A7DCD329BC}" destId="{0D200BFC-E1B5-482D-AB41-B66CA24F891C}" srcOrd="0" destOrd="0" presId="urn:microsoft.com/office/officeart/2018/5/layout/IconLeafLabelList"/>
    <dgm:cxn modelId="{2C131579-B83D-44CB-A52F-24FA904631AC}" type="presOf" srcId="{2C596706-8302-4D06-825F-E859FA2AE2A3}" destId="{47D1EB26-23D2-44C0-8D43-4158019CD6BF}" srcOrd="0" destOrd="0" presId="urn:microsoft.com/office/officeart/2018/5/layout/IconLeafLabelList"/>
    <dgm:cxn modelId="{B80629B4-FB5D-4F2A-9CDA-FC82ED7047AA}" type="presOf" srcId="{2102E3AC-4E42-4E3E-9F74-A2B89BCE81E6}" destId="{4921613D-F3DD-4B6F-ACD6-F589887D1AE4}" srcOrd="0" destOrd="0" presId="urn:microsoft.com/office/officeart/2018/5/layout/IconLeafLabelList"/>
    <dgm:cxn modelId="{2AAEFBCA-D865-4FF5-A33C-1044EDFFE405}" srcId="{2102E3AC-4E42-4E3E-9F74-A2B89BCE81E6}" destId="{471E423A-D11F-40B9-8445-A0070FDD8BAA}" srcOrd="1" destOrd="0" parTransId="{3375211D-A19D-40A2-A896-5D4A006E2177}" sibTransId="{F1E11C5A-58F9-4861-A1D9-0787B657677B}"/>
    <dgm:cxn modelId="{1B6C35EB-B956-40CD-86E0-31AE4CD24907}" type="presOf" srcId="{D90B51B9-5BD0-4077-9C87-5BBA97A7A83F}" destId="{D850473A-B7DB-4711-A4ED-83892EFE730F}" srcOrd="0" destOrd="0" presId="urn:microsoft.com/office/officeart/2018/5/layout/IconLeafLabelList"/>
    <dgm:cxn modelId="{AB7B2F2A-6C61-4C13-B96D-E800A200D4A9}" type="presParOf" srcId="{4921613D-F3DD-4B6F-ACD6-F589887D1AE4}" destId="{9A768487-CCEC-491E-B536-D87EFF9CDE98}" srcOrd="0" destOrd="0" presId="urn:microsoft.com/office/officeart/2018/5/layout/IconLeafLabelList"/>
    <dgm:cxn modelId="{06D1E0A4-EBB5-4394-B605-7E7325A48718}" type="presParOf" srcId="{9A768487-CCEC-491E-B536-D87EFF9CDE98}" destId="{FA4D7C0D-2B15-42CF-A61C-6E2FFE66F4FD}" srcOrd="0" destOrd="0" presId="urn:microsoft.com/office/officeart/2018/5/layout/IconLeafLabelList"/>
    <dgm:cxn modelId="{E0B60063-5416-4F5B-9055-F9072B3916E4}" type="presParOf" srcId="{9A768487-CCEC-491E-B536-D87EFF9CDE98}" destId="{3B56CC38-DEAA-44DE-86C1-27823A3C8546}" srcOrd="1" destOrd="0" presId="urn:microsoft.com/office/officeart/2018/5/layout/IconLeafLabelList"/>
    <dgm:cxn modelId="{A840D322-D171-42A0-824D-5A181AE7918B}" type="presParOf" srcId="{9A768487-CCEC-491E-B536-D87EFF9CDE98}" destId="{9765C446-6404-4B5E-8A6B-BAA03C14B7D4}" srcOrd="2" destOrd="0" presId="urn:microsoft.com/office/officeart/2018/5/layout/IconLeafLabelList"/>
    <dgm:cxn modelId="{CE49C79D-1084-40E7-B828-79256B5473DA}" type="presParOf" srcId="{9A768487-CCEC-491E-B536-D87EFF9CDE98}" destId="{D850473A-B7DB-4711-A4ED-83892EFE730F}" srcOrd="3" destOrd="0" presId="urn:microsoft.com/office/officeart/2018/5/layout/IconLeafLabelList"/>
    <dgm:cxn modelId="{F5C568CA-4E4F-4DC8-BB3F-99CD31ED39E9}" type="presParOf" srcId="{4921613D-F3DD-4B6F-ACD6-F589887D1AE4}" destId="{1D68BED4-657B-4170-B6FF-4D077581ABED}" srcOrd="1" destOrd="0" presId="urn:microsoft.com/office/officeart/2018/5/layout/IconLeafLabelList"/>
    <dgm:cxn modelId="{22EC35A0-2199-435F-B1FA-AE2480AEE324}" type="presParOf" srcId="{4921613D-F3DD-4B6F-ACD6-F589887D1AE4}" destId="{15FCC7CA-57AE-4944-984F-60395BD8ED26}" srcOrd="2" destOrd="0" presId="urn:microsoft.com/office/officeart/2018/5/layout/IconLeafLabelList"/>
    <dgm:cxn modelId="{4DD0E1D5-FE12-4C79-96A0-9938FD57F486}" type="presParOf" srcId="{15FCC7CA-57AE-4944-984F-60395BD8ED26}" destId="{E77920C1-5AF5-454D-957D-4D83A87A3B1C}" srcOrd="0" destOrd="0" presId="urn:microsoft.com/office/officeart/2018/5/layout/IconLeafLabelList"/>
    <dgm:cxn modelId="{99FA37D2-44FD-4248-A1E5-B4252EE5035A}" type="presParOf" srcId="{15FCC7CA-57AE-4944-984F-60395BD8ED26}" destId="{B9484903-6CB1-452D-A4D7-F233FF032AB6}" srcOrd="1" destOrd="0" presId="urn:microsoft.com/office/officeart/2018/5/layout/IconLeafLabelList"/>
    <dgm:cxn modelId="{F1B737A9-8E44-4072-AFF5-3D0D87A5B49B}" type="presParOf" srcId="{15FCC7CA-57AE-4944-984F-60395BD8ED26}" destId="{93D41A25-F558-43DF-ABDD-0EA1C930D894}" srcOrd="2" destOrd="0" presId="urn:microsoft.com/office/officeart/2018/5/layout/IconLeafLabelList"/>
    <dgm:cxn modelId="{E420A45E-2FE0-46D5-8C44-632B7B75DB21}" type="presParOf" srcId="{15FCC7CA-57AE-4944-984F-60395BD8ED26}" destId="{E9C48083-9679-42D2-A2B2-E8056A0E1BDA}" srcOrd="3" destOrd="0" presId="urn:microsoft.com/office/officeart/2018/5/layout/IconLeafLabelList"/>
    <dgm:cxn modelId="{30140FDA-650A-4142-A01C-5FFDFDB08EDC}" type="presParOf" srcId="{4921613D-F3DD-4B6F-ACD6-F589887D1AE4}" destId="{744D3642-C78D-4BDF-A59C-FD0823B11D4B}" srcOrd="3" destOrd="0" presId="urn:microsoft.com/office/officeart/2018/5/layout/IconLeafLabelList"/>
    <dgm:cxn modelId="{8CEED740-4B5C-48BC-9FC3-20F85B4AF1AF}" type="presParOf" srcId="{4921613D-F3DD-4B6F-ACD6-F589887D1AE4}" destId="{231319B0-3BD8-479E-9C0A-254BA4E24DD8}" srcOrd="4" destOrd="0" presId="urn:microsoft.com/office/officeart/2018/5/layout/IconLeafLabelList"/>
    <dgm:cxn modelId="{C875CDA8-F998-42A4-9728-A776907BDE8B}" type="presParOf" srcId="{231319B0-3BD8-479E-9C0A-254BA4E24DD8}" destId="{2DBEFF1A-2F7B-4AE6-8F7B-976A98390E29}" srcOrd="0" destOrd="0" presId="urn:microsoft.com/office/officeart/2018/5/layout/IconLeafLabelList"/>
    <dgm:cxn modelId="{4891C879-6452-45D2-AEF4-88699F564B7D}" type="presParOf" srcId="{231319B0-3BD8-479E-9C0A-254BA4E24DD8}" destId="{1D8D81B6-08B2-489D-843B-1C835631E4C4}" srcOrd="1" destOrd="0" presId="urn:microsoft.com/office/officeart/2018/5/layout/IconLeafLabelList"/>
    <dgm:cxn modelId="{F29E9808-B17A-4229-AE20-0AF364640632}" type="presParOf" srcId="{231319B0-3BD8-479E-9C0A-254BA4E24DD8}" destId="{121DDDAA-C3A4-4608-97C4-C5EAA3C1F4AD}" srcOrd="2" destOrd="0" presId="urn:microsoft.com/office/officeart/2018/5/layout/IconLeafLabelList"/>
    <dgm:cxn modelId="{F767D6DD-03E7-476C-9072-69BED83EAFFD}" type="presParOf" srcId="{231319B0-3BD8-479E-9C0A-254BA4E24DD8}" destId="{47D1EB26-23D2-44C0-8D43-4158019CD6BF}" srcOrd="3" destOrd="0" presId="urn:microsoft.com/office/officeart/2018/5/layout/IconLeafLabelList"/>
    <dgm:cxn modelId="{AAA654B7-3287-475B-9056-AF6511A87556}" type="presParOf" srcId="{4921613D-F3DD-4B6F-ACD6-F589887D1AE4}" destId="{EA51CC94-32A4-450E-8354-A5EFEBCEE257}" srcOrd="5" destOrd="0" presId="urn:microsoft.com/office/officeart/2018/5/layout/IconLeafLabelList"/>
    <dgm:cxn modelId="{23E00603-056E-42D2-BA03-774326CD6F3A}" type="presParOf" srcId="{4921613D-F3DD-4B6F-ACD6-F589887D1AE4}" destId="{EC6CE1CA-7458-43E8-870C-387CFBDB690B}" srcOrd="6" destOrd="0" presId="urn:microsoft.com/office/officeart/2018/5/layout/IconLeafLabelList"/>
    <dgm:cxn modelId="{92CF111B-C9E0-49E3-9517-4F1D84E0AF4C}" type="presParOf" srcId="{EC6CE1CA-7458-43E8-870C-387CFBDB690B}" destId="{7E416985-39D5-497F-8DD7-5821509162FE}" srcOrd="0" destOrd="0" presId="urn:microsoft.com/office/officeart/2018/5/layout/IconLeafLabelList"/>
    <dgm:cxn modelId="{36F391A7-CB76-444E-A205-483EF525EA62}" type="presParOf" srcId="{EC6CE1CA-7458-43E8-870C-387CFBDB690B}" destId="{05BA91FF-2A12-4347-B26D-7AEBA61D8F26}" srcOrd="1" destOrd="0" presId="urn:microsoft.com/office/officeart/2018/5/layout/IconLeafLabelList"/>
    <dgm:cxn modelId="{5AA0E241-1AEE-411B-A800-162CF19E4FF2}" type="presParOf" srcId="{EC6CE1CA-7458-43E8-870C-387CFBDB690B}" destId="{366AC0B6-AA24-4CE7-AC37-C27FA19B4581}" srcOrd="2" destOrd="0" presId="urn:microsoft.com/office/officeart/2018/5/layout/IconLeafLabelList"/>
    <dgm:cxn modelId="{BEA2E564-951F-4DF2-BDC6-A787D30BA353}" type="presParOf" srcId="{EC6CE1CA-7458-43E8-870C-387CFBDB690B}" destId="{0D200BFC-E1B5-482D-AB41-B66CA24F891C}"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36563C-E809-46B0-8FF2-790A1A67B759}"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8A8C7A47-8D61-41FF-86AF-1881AA586511}">
      <dgm:prSet/>
      <dgm:spPr/>
      <dgm:t>
        <a:bodyPr/>
        <a:lstStyle/>
        <a:p>
          <a:r>
            <a:rPr lang="en-US" dirty="0"/>
            <a:t>Fires</a:t>
          </a:r>
        </a:p>
      </dgm:t>
    </dgm:pt>
    <dgm:pt modelId="{E3BBBBD3-5C02-4E10-A550-5CABF51E2BB2}" type="parTrans" cxnId="{1E9AB6CC-15F6-4B02-A454-A85509750BE9}">
      <dgm:prSet/>
      <dgm:spPr/>
      <dgm:t>
        <a:bodyPr/>
        <a:lstStyle/>
        <a:p>
          <a:endParaRPr lang="en-US"/>
        </a:p>
      </dgm:t>
    </dgm:pt>
    <dgm:pt modelId="{794A56B0-6BD7-403B-84ED-E5004C64C6AD}" type="sibTrans" cxnId="{1E9AB6CC-15F6-4B02-A454-A85509750BE9}">
      <dgm:prSet/>
      <dgm:spPr/>
      <dgm:t>
        <a:bodyPr/>
        <a:lstStyle/>
        <a:p>
          <a:endParaRPr lang="en-US"/>
        </a:p>
      </dgm:t>
    </dgm:pt>
    <dgm:pt modelId="{F7019890-AF7E-4582-A5C6-80287A510A21}">
      <dgm:prSet/>
      <dgm:spPr/>
      <dgm:t>
        <a:bodyPr/>
        <a:lstStyle/>
        <a:p>
          <a:r>
            <a:rPr lang="en-US" dirty="0"/>
            <a:t>Flooding</a:t>
          </a:r>
        </a:p>
      </dgm:t>
    </dgm:pt>
    <dgm:pt modelId="{D80BC7B7-9CB2-4C87-A18C-DDDA4FC541E7}" type="parTrans" cxnId="{654ADBB1-D5F6-4AA8-9C40-C9163DE97BED}">
      <dgm:prSet/>
      <dgm:spPr/>
      <dgm:t>
        <a:bodyPr/>
        <a:lstStyle/>
        <a:p>
          <a:endParaRPr lang="en-US"/>
        </a:p>
      </dgm:t>
    </dgm:pt>
    <dgm:pt modelId="{4B0A34BE-302F-4BDD-8FFB-A1B0103D041C}" type="sibTrans" cxnId="{654ADBB1-D5F6-4AA8-9C40-C9163DE97BED}">
      <dgm:prSet/>
      <dgm:spPr/>
      <dgm:t>
        <a:bodyPr/>
        <a:lstStyle/>
        <a:p>
          <a:endParaRPr lang="en-US"/>
        </a:p>
      </dgm:t>
    </dgm:pt>
    <dgm:pt modelId="{52240F0F-6E02-4E8F-BBB1-DAE49AFDF7C2}">
      <dgm:prSet/>
      <dgm:spPr/>
      <dgm:t>
        <a:bodyPr/>
        <a:lstStyle/>
        <a:p>
          <a:r>
            <a:rPr lang="en-US" dirty="0"/>
            <a:t>Disease/Insect Damage</a:t>
          </a:r>
        </a:p>
      </dgm:t>
    </dgm:pt>
    <dgm:pt modelId="{F815CE86-02A3-41FC-9EF1-D532B1551849}" type="parTrans" cxnId="{DC488EAF-136C-42AC-A5AC-39B9FB7B5035}">
      <dgm:prSet/>
      <dgm:spPr/>
      <dgm:t>
        <a:bodyPr/>
        <a:lstStyle/>
        <a:p>
          <a:endParaRPr lang="en-US"/>
        </a:p>
      </dgm:t>
    </dgm:pt>
    <dgm:pt modelId="{EFA4DAEA-58C4-4826-BF4F-DA332C5A4F49}" type="sibTrans" cxnId="{DC488EAF-136C-42AC-A5AC-39B9FB7B5035}">
      <dgm:prSet/>
      <dgm:spPr/>
      <dgm:t>
        <a:bodyPr/>
        <a:lstStyle/>
        <a:p>
          <a:endParaRPr lang="en-US"/>
        </a:p>
      </dgm:t>
    </dgm:pt>
    <dgm:pt modelId="{5169943A-3DF7-4C8B-80A7-DD08DF2F7F7E}">
      <dgm:prSet/>
      <dgm:spPr/>
      <dgm:t>
        <a:bodyPr/>
        <a:lstStyle/>
        <a:p>
          <a:r>
            <a:rPr lang="en-US" dirty="0"/>
            <a:t>Heat</a:t>
          </a:r>
        </a:p>
      </dgm:t>
    </dgm:pt>
    <dgm:pt modelId="{83967C03-D56C-456E-A3FA-5E0F8C4190B6}" type="parTrans" cxnId="{FAC47E3F-2780-41B4-876F-38F3C085FE8C}">
      <dgm:prSet/>
      <dgm:spPr/>
      <dgm:t>
        <a:bodyPr/>
        <a:lstStyle/>
        <a:p>
          <a:endParaRPr lang="en-US"/>
        </a:p>
      </dgm:t>
    </dgm:pt>
    <dgm:pt modelId="{572E0B7A-DBD4-49E7-8A69-96C77B800F7C}" type="sibTrans" cxnId="{FAC47E3F-2780-41B4-876F-38F3C085FE8C}">
      <dgm:prSet/>
      <dgm:spPr/>
      <dgm:t>
        <a:bodyPr/>
        <a:lstStyle/>
        <a:p>
          <a:endParaRPr lang="en-US"/>
        </a:p>
      </dgm:t>
    </dgm:pt>
    <dgm:pt modelId="{F527336F-8011-451A-AB9D-40C5389D5D2C}">
      <dgm:prSet/>
      <dgm:spPr/>
      <dgm:t>
        <a:bodyPr/>
        <a:lstStyle/>
        <a:p>
          <a:r>
            <a:rPr lang="en-US" dirty="0"/>
            <a:t>Snowpack/Water Supply</a:t>
          </a:r>
        </a:p>
      </dgm:t>
    </dgm:pt>
    <dgm:pt modelId="{4D386587-70D8-4A60-8A9A-A0B0F6EEE4DC}" type="parTrans" cxnId="{99B842FC-A190-47C3-BDEE-E0DC7C2B1748}">
      <dgm:prSet/>
      <dgm:spPr/>
      <dgm:t>
        <a:bodyPr/>
        <a:lstStyle/>
        <a:p>
          <a:endParaRPr lang="en-US"/>
        </a:p>
      </dgm:t>
    </dgm:pt>
    <dgm:pt modelId="{E56E307B-E455-4B87-9011-D04DBD36E63C}" type="sibTrans" cxnId="{99B842FC-A190-47C3-BDEE-E0DC7C2B1748}">
      <dgm:prSet/>
      <dgm:spPr/>
      <dgm:t>
        <a:bodyPr/>
        <a:lstStyle/>
        <a:p>
          <a:endParaRPr lang="en-US"/>
        </a:p>
      </dgm:t>
    </dgm:pt>
    <dgm:pt modelId="{CDF63011-2C02-403F-94CD-9DF2E9ECC4A9}" type="pres">
      <dgm:prSet presAssocID="{5E36563C-E809-46B0-8FF2-790A1A67B759}" presName="root" presStyleCnt="0">
        <dgm:presLayoutVars>
          <dgm:dir/>
          <dgm:resizeHandles val="exact"/>
        </dgm:presLayoutVars>
      </dgm:prSet>
      <dgm:spPr/>
    </dgm:pt>
    <dgm:pt modelId="{838CFB79-82EC-450B-B9B3-05C377F9C8D8}" type="pres">
      <dgm:prSet presAssocID="{5E36563C-E809-46B0-8FF2-790A1A67B759}" presName="container" presStyleCnt="0">
        <dgm:presLayoutVars>
          <dgm:dir/>
          <dgm:resizeHandles val="exact"/>
        </dgm:presLayoutVars>
      </dgm:prSet>
      <dgm:spPr/>
    </dgm:pt>
    <dgm:pt modelId="{B0D6F85B-E0EC-4C1D-9CB8-AD88BFA26AD2}" type="pres">
      <dgm:prSet presAssocID="{8A8C7A47-8D61-41FF-86AF-1881AA586511}" presName="compNode" presStyleCnt="0"/>
      <dgm:spPr/>
    </dgm:pt>
    <dgm:pt modelId="{428090B7-BC70-493C-A0E3-692ECB5EE352}" type="pres">
      <dgm:prSet presAssocID="{8A8C7A47-8D61-41FF-86AF-1881AA586511}" presName="iconBgRect" presStyleLbl="bgShp" presStyleIdx="0" presStyleCnt="5"/>
      <dgm:spPr/>
    </dgm:pt>
    <dgm:pt modelId="{7B9ADEE0-E603-40D4-B444-B35232A24A19}" type="pres">
      <dgm:prSet presAssocID="{8A8C7A47-8D61-41FF-86AF-1881AA58651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nfire"/>
        </a:ext>
      </dgm:extLst>
    </dgm:pt>
    <dgm:pt modelId="{468DA7AB-BC70-4603-87F7-DB4CF6B81924}" type="pres">
      <dgm:prSet presAssocID="{8A8C7A47-8D61-41FF-86AF-1881AA586511}" presName="spaceRect" presStyleCnt="0"/>
      <dgm:spPr/>
    </dgm:pt>
    <dgm:pt modelId="{520D3B94-7B29-4C14-BE23-D8933B6747A0}" type="pres">
      <dgm:prSet presAssocID="{8A8C7A47-8D61-41FF-86AF-1881AA586511}" presName="textRect" presStyleLbl="revTx" presStyleIdx="0" presStyleCnt="5">
        <dgm:presLayoutVars>
          <dgm:chMax val="1"/>
          <dgm:chPref val="1"/>
        </dgm:presLayoutVars>
      </dgm:prSet>
      <dgm:spPr/>
    </dgm:pt>
    <dgm:pt modelId="{2389B8C0-8D3E-487A-80BA-2FBE7DDF91A2}" type="pres">
      <dgm:prSet presAssocID="{794A56B0-6BD7-403B-84ED-E5004C64C6AD}" presName="sibTrans" presStyleLbl="sibTrans2D1" presStyleIdx="0" presStyleCnt="0"/>
      <dgm:spPr/>
    </dgm:pt>
    <dgm:pt modelId="{D2FD14F3-1A6D-4DC3-99F8-977F12A5E371}" type="pres">
      <dgm:prSet presAssocID="{F7019890-AF7E-4582-A5C6-80287A510A21}" presName="compNode" presStyleCnt="0"/>
      <dgm:spPr/>
    </dgm:pt>
    <dgm:pt modelId="{DDC6DE2B-3F67-4FAF-8BD9-F410CEE58991}" type="pres">
      <dgm:prSet presAssocID="{F7019890-AF7E-4582-A5C6-80287A510A21}" presName="iconBgRect" presStyleLbl="bgShp" presStyleIdx="1" presStyleCnt="5"/>
      <dgm:spPr/>
    </dgm:pt>
    <dgm:pt modelId="{E97A92DC-C4A6-458E-B69A-F7FA225E64C8}" type="pres">
      <dgm:prSet presAssocID="{F7019890-AF7E-4582-A5C6-80287A510A2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in"/>
        </a:ext>
      </dgm:extLst>
    </dgm:pt>
    <dgm:pt modelId="{7E427037-060D-405C-90D2-2F98DBBBCF2D}" type="pres">
      <dgm:prSet presAssocID="{F7019890-AF7E-4582-A5C6-80287A510A21}" presName="spaceRect" presStyleCnt="0"/>
      <dgm:spPr/>
    </dgm:pt>
    <dgm:pt modelId="{2BF340E5-0CAE-473C-9A1C-478E5DA68955}" type="pres">
      <dgm:prSet presAssocID="{F7019890-AF7E-4582-A5C6-80287A510A21}" presName="textRect" presStyleLbl="revTx" presStyleIdx="1" presStyleCnt="5">
        <dgm:presLayoutVars>
          <dgm:chMax val="1"/>
          <dgm:chPref val="1"/>
        </dgm:presLayoutVars>
      </dgm:prSet>
      <dgm:spPr/>
    </dgm:pt>
    <dgm:pt modelId="{5A72714B-993F-46E8-B286-1CE37CFFD85D}" type="pres">
      <dgm:prSet presAssocID="{4B0A34BE-302F-4BDD-8FFB-A1B0103D041C}" presName="sibTrans" presStyleLbl="sibTrans2D1" presStyleIdx="0" presStyleCnt="0"/>
      <dgm:spPr/>
    </dgm:pt>
    <dgm:pt modelId="{442C1665-2A83-4464-A6E7-55FFEEF78F4B}" type="pres">
      <dgm:prSet presAssocID="{52240F0F-6E02-4E8F-BBB1-DAE49AFDF7C2}" presName="compNode" presStyleCnt="0"/>
      <dgm:spPr/>
    </dgm:pt>
    <dgm:pt modelId="{3159DB54-DF78-4B2A-953B-5BBB34D6D96B}" type="pres">
      <dgm:prSet presAssocID="{52240F0F-6E02-4E8F-BBB1-DAE49AFDF7C2}" presName="iconBgRect" presStyleLbl="bgShp" presStyleIdx="2" presStyleCnt="5"/>
      <dgm:spPr/>
    </dgm:pt>
    <dgm:pt modelId="{C12C442F-81C5-4851-9365-34420E961AF2}" type="pres">
      <dgm:prSet presAssocID="{52240F0F-6E02-4E8F-BBB1-DAE49AFDF7C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g spray"/>
        </a:ext>
      </dgm:extLst>
    </dgm:pt>
    <dgm:pt modelId="{66A41563-5C2E-420C-8CB7-174560F07DD3}" type="pres">
      <dgm:prSet presAssocID="{52240F0F-6E02-4E8F-BBB1-DAE49AFDF7C2}" presName="spaceRect" presStyleCnt="0"/>
      <dgm:spPr/>
    </dgm:pt>
    <dgm:pt modelId="{5539E426-EA70-474B-BAB4-22DCFE863EB1}" type="pres">
      <dgm:prSet presAssocID="{52240F0F-6E02-4E8F-BBB1-DAE49AFDF7C2}" presName="textRect" presStyleLbl="revTx" presStyleIdx="2" presStyleCnt="5">
        <dgm:presLayoutVars>
          <dgm:chMax val="1"/>
          <dgm:chPref val="1"/>
        </dgm:presLayoutVars>
      </dgm:prSet>
      <dgm:spPr/>
    </dgm:pt>
    <dgm:pt modelId="{A8038F08-4CFE-4F3C-811D-0BC0D4368E67}" type="pres">
      <dgm:prSet presAssocID="{EFA4DAEA-58C4-4826-BF4F-DA332C5A4F49}" presName="sibTrans" presStyleLbl="sibTrans2D1" presStyleIdx="0" presStyleCnt="0"/>
      <dgm:spPr/>
    </dgm:pt>
    <dgm:pt modelId="{4DC23785-65A2-49EF-A8B4-45BABB024F64}" type="pres">
      <dgm:prSet presAssocID="{5169943A-3DF7-4C8B-80A7-DD08DF2F7F7E}" presName="compNode" presStyleCnt="0"/>
      <dgm:spPr/>
    </dgm:pt>
    <dgm:pt modelId="{250BBE14-21E0-41DF-9089-E7F80452D175}" type="pres">
      <dgm:prSet presAssocID="{5169943A-3DF7-4C8B-80A7-DD08DF2F7F7E}" presName="iconBgRect" presStyleLbl="bgShp" presStyleIdx="3" presStyleCnt="5"/>
      <dgm:spPr/>
    </dgm:pt>
    <dgm:pt modelId="{6AB6D4D9-37CB-4394-A557-0EF1E64FDA19}" type="pres">
      <dgm:prSet presAssocID="{5169943A-3DF7-4C8B-80A7-DD08DF2F7F7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ire"/>
        </a:ext>
      </dgm:extLst>
    </dgm:pt>
    <dgm:pt modelId="{5BEC4FFA-F72C-483D-BB72-7E78A2834FE7}" type="pres">
      <dgm:prSet presAssocID="{5169943A-3DF7-4C8B-80A7-DD08DF2F7F7E}" presName="spaceRect" presStyleCnt="0"/>
      <dgm:spPr/>
    </dgm:pt>
    <dgm:pt modelId="{871D5519-E65F-4D02-98E0-F70E987720E5}" type="pres">
      <dgm:prSet presAssocID="{5169943A-3DF7-4C8B-80A7-DD08DF2F7F7E}" presName="textRect" presStyleLbl="revTx" presStyleIdx="3" presStyleCnt="5">
        <dgm:presLayoutVars>
          <dgm:chMax val="1"/>
          <dgm:chPref val="1"/>
        </dgm:presLayoutVars>
      </dgm:prSet>
      <dgm:spPr/>
    </dgm:pt>
    <dgm:pt modelId="{495BE1B2-EC78-46DB-AEA6-91725EA65136}" type="pres">
      <dgm:prSet presAssocID="{572E0B7A-DBD4-49E7-8A69-96C77B800F7C}" presName="sibTrans" presStyleLbl="sibTrans2D1" presStyleIdx="0" presStyleCnt="0"/>
      <dgm:spPr/>
    </dgm:pt>
    <dgm:pt modelId="{86681728-EC67-4397-92AA-BF09C6648D4C}" type="pres">
      <dgm:prSet presAssocID="{F527336F-8011-451A-AB9D-40C5389D5D2C}" presName="compNode" presStyleCnt="0"/>
      <dgm:spPr/>
    </dgm:pt>
    <dgm:pt modelId="{BD5A82CF-B10F-4350-8639-8A4FE95A8DE7}" type="pres">
      <dgm:prSet presAssocID="{F527336F-8011-451A-AB9D-40C5389D5D2C}" presName="iconBgRect" presStyleLbl="bgShp" presStyleIdx="4" presStyleCnt="5"/>
      <dgm:spPr/>
    </dgm:pt>
    <dgm:pt modelId="{9520129C-E58C-4ABD-9AF6-2F63B25E24D9}" type="pres">
      <dgm:prSet presAssocID="{F527336F-8011-451A-AB9D-40C5389D5D2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now"/>
        </a:ext>
      </dgm:extLst>
    </dgm:pt>
    <dgm:pt modelId="{1C1B530F-E96C-4B0B-8B1F-252F19E20F67}" type="pres">
      <dgm:prSet presAssocID="{F527336F-8011-451A-AB9D-40C5389D5D2C}" presName="spaceRect" presStyleCnt="0"/>
      <dgm:spPr/>
    </dgm:pt>
    <dgm:pt modelId="{8FE77306-B23E-4BBF-A930-7DCB999D2134}" type="pres">
      <dgm:prSet presAssocID="{F527336F-8011-451A-AB9D-40C5389D5D2C}" presName="textRect" presStyleLbl="revTx" presStyleIdx="4" presStyleCnt="5">
        <dgm:presLayoutVars>
          <dgm:chMax val="1"/>
          <dgm:chPref val="1"/>
        </dgm:presLayoutVars>
      </dgm:prSet>
      <dgm:spPr/>
    </dgm:pt>
  </dgm:ptLst>
  <dgm:cxnLst>
    <dgm:cxn modelId="{C2C2F909-006B-4C1F-B1FA-D4572A0E3A16}" type="presOf" srcId="{572E0B7A-DBD4-49E7-8A69-96C77B800F7C}" destId="{495BE1B2-EC78-46DB-AEA6-91725EA65136}" srcOrd="0" destOrd="0" presId="urn:microsoft.com/office/officeart/2018/2/layout/IconCircleList"/>
    <dgm:cxn modelId="{D1AEE23B-65D9-47EC-BDF3-C58D6AC21422}" type="presOf" srcId="{5E36563C-E809-46B0-8FF2-790A1A67B759}" destId="{CDF63011-2C02-403F-94CD-9DF2E9ECC4A9}" srcOrd="0" destOrd="0" presId="urn:microsoft.com/office/officeart/2018/2/layout/IconCircleList"/>
    <dgm:cxn modelId="{FAC47E3F-2780-41B4-876F-38F3C085FE8C}" srcId="{5E36563C-E809-46B0-8FF2-790A1A67B759}" destId="{5169943A-3DF7-4C8B-80A7-DD08DF2F7F7E}" srcOrd="3" destOrd="0" parTransId="{83967C03-D56C-456E-A3FA-5E0F8C4190B6}" sibTransId="{572E0B7A-DBD4-49E7-8A69-96C77B800F7C}"/>
    <dgm:cxn modelId="{5731D55D-148F-4655-8458-52A052A40849}" type="presOf" srcId="{794A56B0-6BD7-403B-84ED-E5004C64C6AD}" destId="{2389B8C0-8D3E-487A-80BA-2FBE7DDF91A2}" srcOrd="0" destOrd="0" presId="urn:microsoft.com/office/officeart/2018/2/layout/IconCircleList"/>
    <dgm:cxn modelId="{2EE50D4E-0239-4767-A1FC-9B9170456D1C}" type="presOf" srcId="{EFA4DAEA-58C4-4826-BF4F-DA332C5A4F49}" destId="{A8038F08-4CFE-4F3C-811D-0BC0D4368E67}" srcOrd="0" destOrd="0" presId="urn:microsoft.com/office/officeart/2018/2/layout/IconCircleList"/>
    <dgm:cxn modelId="{7B6BDE78-3DBB-4748-9EB4-EAAAEBC575D6}" type="presOf" srcId="{5169943A-3DF7-4C8B-80A7-DD08DF2F7F7E}" destId="{871D5519-E65F-4D02-98E0-F70E987720E5}" srcOrd="0" destOrd="0" presId="urn:microsoft.com/office/officeart/2018/2/layout/IconCircleList"/>
    <dgm:cxn modelId="{DC488EAF-136C-42AC-A5AC-39B9FB7B5035}" srcId="{5E36563C-E809-46B0-8FF2-790A1A67B759}" destId="{52240F0F-6E02-4E8F-BBB1-DAE49AFDF7C2}" srcOrd="2" destOrd="0" parTransId="{F815CE86-02A3-41FC-9EF1-D532B1551849}" sibTransId="{EFA4DAEA-58C4-4826-BF4F-DA332C5A4F49}"/>
    <dgm:cxn modelId="{654ADBB1-D5F6-4AA8-9C40-C9163DE97BED}" srcId="{5E36563C-E809-46B0-8FF2-790A1A67B759}" destId="{F7019890-AF7E-4582-A5C6-80287A510A21}" srcOrd="1" destOrd="0" parTransId="{D80BC7B7-9CB2-4C87-A18C-DDDA4FC541E7}" sibTransId="{4B0A34BE-302F-4BDD-8FFB-A1B0103D041C}"/>
    <dgm:cxn modelId="{35A89BC3-623B-416C-9A64-3428B1FE66FA}" type="presOf" srcId="{52240F0F-6E02-4E8F-BBB1-DAE49AFDF7C2}" destId="{5539E426-EA70-474B-BAB4-22DCFE863EB1}" srcOrd="0" destOrd="0" presId="urn:microsoft.com/office/officeart/2018/2/layout/IconCircleList"/>
    <dgm:cxn modelId="{A2CEDEC8-84AA-4BFB-864F-454595057302}" type="presOf" srcId="{F7019890-AF7E-4582-A5C6-80287A510A21}" destId="{2BF340E5-0CAE-473C-9A1C-478E5DA68955}" srcOrd="0" destOrd="0" presId="urn:microsoft.com/office/officeart/2018/2/layout/IconCircleList"/>
    <dgm:cxn modelId="{1E9AB6CC-15F6-4B02-A454-A85509750BE9}" srcId="{5E36563C-E809-46B0-8FF2-790A1A67B759}" destId="{8A8C7A47-8D61-41FF-86AF-1881AA586511}" srcOrd="0" destOrd="0" parTransId="{E3BBBBD3-5C02-4E10-A550-5CABF51E2BB2}" sibTransId="{794A56B0-6BD7-403B-84ED-E5004C64C6AD}"/>
    <dgm:cxn modelId="{0A9188D2-EFA6-4A3C-8BAF-BF88CB9876A1}" type="presOf" srcId="{F527336F-8011-451A-AB9D-40C5389D5D2C}" destId="{8FE77306-B23E-4BBF-A930-7DCB999D2134}" srcOrd="0" destOrd="0" presId="urn:microsoft.com/office/officeart/2018/2/layout/IconCircleList"/>
    <dgm:cxn modelId="{9161C4ED-5166-41C2-93DF-F88CBB4AF76B}" type="presOf" srcId="{4B0A34BE-302F-4BDD-8FFB-A1B0103D041C}" destId="{5A72714B-993F-46E8-B286-1CE37CFFD85D}" srcOrd="0" destOrd="0" presId="urn:microsoft.com/office/officeart/2018/2/layout/IconCircleList"/>
    <dgm:cxn modelId="{829F06F5-E882-4F91-99B5-A25FA9B306DC}" type="presOf" srcId="{8A8C7A47-8D61-41FF-86AF-1881AA586511}" destId="{520D3B94-7B29-4C14-BE23-D8933B6747A0}" srcOrd="0" destOrd="0" presId="urn:microsoft.com/office/officeart/2018/2/layout/IconCircleList"/>
    <dgm:cxn modelId="{99B842FC-A190-47C3-BDEE-E0DC7C2B1748}" srcId="{5E36563C-E809-46B0-8FF2-790A1A67B759}" destId="{F527336F-8011-451A-AB9D-40C5389D5D2C}" srcOrd="4" destOrd="0" parTransId="{4D386587-70D8-4A60-8A9A-A0B0F6EEE4DC}" sibTransId="{E56E307B-E455-4B87-9011-D04DBD36E63C}"/>
    <dgm:cxn modelId="{3A7D59F8-2348-4AE3-9872-B04164F5570B}" type="presParOf" srcId="{CDF63011-2C02-403F-94CD-9DF2E9ECC4A9}" destId="{838CFB79-82EC-450B-B9B3-05C377F9C8D8}" srcOrd="0" destOrd="0" presId="urn:microsoft.com/office/officeart/2018/2/layout/IconCircleList"/>
    <dgm:cxn modelId="{FD46157C-D35A-4BB5-99C8-5081DB146AC4}" type="presParOf" srcId="{838CFB79-82EC-450B-B9B3-05C377F9C8D8}" destId="{B0D6F85B-E0EC-4C1D-9CB8-AD88BFA26AD2}" srcOrd="0" destOrd="0" presId="urn:microsoft.com/office/officeart/2018/2/layout/IconCircleList"/>
    <dgm:cxn modelId="{C6388621-D40A-4B44-80DB-4CD816EC0064}" type="presParOf" srcId="{B0D6F85B-E0EC-4C1D-9CB8-AD88BFA26AD2}" destId="{428090B7-BC70-493C-A0E3-692ECB5EE352}" srcOrd="0" destOrd="0" presId="urn:microsoft.com/office/officeart/2018/2/layout/IconCircleList"/>
    <dgm:cxn modelId="{FAED4EC7-0C4A-435F-8981-F3FD5D8B2D65}" type="presParOf" srcId="{B0D6F85B-E0EC-4C1D-9CB8-AD88BFA26AD2}" destId="{7B9ADEE0-E603-40D4-B444-B35232A24A19}" srcOrd="1" destOrd="0" presId="urn:microsoft.com/office/officeart/2018/2/layout/IconCircleList"/>
    <dgm:cxn modelId="{9F0DB2BD-FD1B-4074-8C39-53E83A6398D7}" type="presParOf" srcId="{B0D6F85B-E0EC-4C1D-9CB8-AD88BFA26AD2}" destId="{468DA7AB-BC70-4603-87F7-DB4CF6B81924}" srcOrd="2" destOrd="0" presId="urn:microsoft.com/office/officeart/2018/2/layout/IconCircleList"/>
    <dgm:cxn modelId="{DBDF5767-0E8C-4373-BC8A-6111526C295E}" type="presParOf" srcId="{B0D6F85B-E0EC-4C1D-9CB8-AD88BFA26AD2}" destId="{520D3B94-7B29-4C14-BE23-D8933B6747A0}" srcOrd="3" destOrd="0" presId="urn:microsoft.com/office/officeart/2018/2/layout/IconCircleList"/>
    <dgm:cxn modelId="{DAD9A774-01DA-4079-BC5B-92EA745C05CD}" type="presParOf" srcId="{838CFB79-82EC-450B-B9B3-05C377F9C8D8}" destId="{2389B8C0-8D3E-487A-80BA-2FBE7DDF91A2}" srcOrd="1" destOrd="0" presId="urn:microsoft.com/office/officeart/2018/2/layout/IconCircleList"/>
    <dgm:cxn modelId="{BEE8D92D-67E6-4CF8-81A7-0A9CF7989149}" type="presParOf" srcId="{838CFB79-82EC-450B-B9B3-05C377F9C8D8}" destId="{D2FD14F3-1A6D-4DC3-99F8-977F12A5E371}" srcOrd="2" destOrd="0" presId="urn:microsoft.com/office/officeart/2018/2/layout/IconCircleList"/>
    <dgm:cxn modelId="{A8B9DFBE-1A2A-4A9C-967D-FB2601E901BD}" type="presParOf" srcId="{D2FD14F3-1A6D-4DC3-99F8-977F12A5E371}" destId="{DDC6DE2B-3F67-4FAF-8BD9-F410CEE58991}" srcOrd="0" destOrd="0" presId="urn:microsoft.com/office/officeart/2018/2/layout/IconCircleList"/>
    <dgm:cxn modelId="{93D83D7E-4AFE-4D93-92E3-AA9E5C886A99}" type="presParOf" srcId="{D2FD14F3-1A6D-4DC3-99F8-977F12A5E371}" destId="{E97A92DC-C4A6-458E-B69A-F7FA225E64C8}" srcOrd="1" destOrd="0" presId="urn:microsoft.com/office/officeart/2018/2/layout/IconCircleList"/>
    <dgm:cxn modelId="{FF147CAE-2ADD-41EC-8C8C-2EABF6A104B5}" type="presParOf" srcId="{D2FD14F3-1A6D-4DC3-99F8-977F12A5E371}" destId="{7E427037-060D-405C-90D2-2F98DBBBCF2D}" srcOrd="2" destOrd="0" presId="urn:microsoft.com/office/officeart/2018/2/layout/IconCircleList"/>
    <dgm:cxn modelId="{12F1C4D0-C3FE-4FEA-A374-F155FDEA4A8F}" type="presParOf" srcId="{D2FD14F3-1A6D-4DC3-99F8-977F12A5E371}" destId="{2BF340E5-0CAE-473C-9A1C-478E5DA68955}" srcOrd="3" destOrd="0" presId="urn:microsoft.com/office/officeart/2018/2/layout/IconCircleList"/>
    <dgm:cxn modelId="{592F27D4-A290-45BE-BFD6-BBFAA7EBE1F4}" type="presParOf" srcId="{838CFB79-82EC-450B-B9B3-05C377F9C8D8}" destId="{5A72714B-993F-46E8-B286-1CE37CFFD85D}" srcOrd="3" destOrd="0" presId="urn:microsoft.com/office/officeart/2018/2/layout/IconCircleList"/>
    <dgm:cxn modelId="{27571B06-0C88-43EC-89D6-EE04BCBF3D54}" type="presParOf" srcId="{838CFB79-82EC-450B-B9B3-05C377F9C8D8}" destId="{442C1665-2A83-4464-A6E7-55FFEEF78F4B}" srcOrd="4" destOrd="0" presId="urn:microsoft.com/office/officeart/2018/2/layout/IconCircleList"/>
    <dgm:cxn modelId="{819FDB6A-D3E9-4703-B4A7-D5176DDAB2C3}" type="presParOf" srcId="{442C1665-2A83-4464-A6E7-55FFEEF78F4B}" destId="{3159DB54-DF78-4B2A-953B-5BBB34D6D96B}" srcOrd="0" destOrd="0" presId="urn:microsoft.com/office/officeart/2018/2/layout/IconCircleList"/>
    <dgm:cxn modelId="{AE4796CB-7E20-4221-AED8-1F2EF39CCA16}" type="presParOf" srcId="{442C1665-2A83-4464-A6E7-55FFEEF78F4B}" destId="{C12C442F-81C5-4851-9365-34420E961AF2}" srcOrd="1" destOrd="0" presId="urn:microsoft.com/office/officeart/2018/2/layout/IconCircleList"/>
    <dgm:cxn modelId="{33034036-1F1D-49CF-AB11-BCBE3769441B}" type="presParOf" srcId="{442C1665-2A83-4464-A6E7-55FFEEF78F4B}" destId="{66A41563-5C2E-420C-8CB7-174560F07DD3}" srcOrd="2" destOrd="0" presId="urn:microsoft.com/office/officeart/2018/2/layout/IconCircleList"/>
    <dgm:cxn modelId="{460A75C8-FA00-4355-B2C5-3352A61EED66}" type="presParOf" srcId="{442C1665-2A83-4464-A6E7-55FFEEF78F4B}" destId="{5539E426-EA70-474B-BAB4-22DCFE863EB1}" srcOrd="3" destOrd="0" presId="urn:microsoft.com/office/officeart/2018/2/layout/IconCircleList"/>
    <dgm:cxn modelId="{9AC8ECEE-0AE3-429C-BFC6-8067974F66C3}" type="presParOf" srcId="{838CFB79-82EC-450B-B9B3-05C377F9C8D8}" destId="{A8038F08-4CFE-4F3C-811D-0BC0D4368E67}" srcOrd="5" destOrd="0" presId="urn:microsoft.com/office/officeart/2018/2/layout/IconCircleList"/>
    <dgm:cxn modelId="{C8E60813-E5F4-4C93-9B8C-ABBC5E1042FC}" type="presParOf" srcId="{838CFB79-82EC-450B-B9B3-05C377F9C8D8}" destId="{4DC23785-65A2-49EF-A8B4-45BABB024F64}" srcOrd="6" destOrd="0" presId="urn:microsoft.com/office/officeart/2018/2/layout/IconCircleList"/>
    <dgm:cxn modelId="{3E3D6215-2A39-4E58-B71A-F9FB43F6F2B0}" type="presParOf" srcId="{4DC23785-65A2-49EF-A8B4-45BABB024F64}" destId="{250BBE14-21E0-41DF-9089-E7F80452D175}" srcOrd="0" destOrd="0" presId="urn:microsoft.com/office/officeart/2018/2/layout/IconCircleList"/>
    <dgm:cxn modelId="{C5722EAB-D052-4C4C-947E-834A0B059E0C}" type="presParOf" srcId="{4DC23785-65A2-49EF-A8B4-45BABB024F64}" destId="{6AB6D4D9-37CB-4394-A557-0EF1E64FDA19}" srcOrd="1" destOrd="0" presId="urn:microsoft.com/office/officeart/2018/2/layout/IconCircleList"/>
    <dgm:cxn modelId="{D9DE5C22-6CD4-4D38-896D-CD1E704B8E18}" type="presParOf" srcId="{4DC23785-65A2-49EF-A8B4-45BABB024F64}" destId="{5BEC4FFA-F72C-483D-BB72-7E78A2834FE7}" srcOrd="2" destOrd="0" presId="urn:microsoft.com/office/officeart/2018/2/layout/IconCircleList"/>
    <dgm:cxn modelId="{E06198F6-8EFF-4BFF-9862-7EAB4BB58F9A}" type="presParOf" srcId="{4DC23785-65A2-49EF-A8B4-45BABB024F64}" destId="{871D5519-E65F-4D02-98E0-F70E987720E5}" srcOrd="3" destOrd="0" presId="urn:microsoft.com/office/officeart/2018/2/layout/IconCircleList"/>
    <dgm:cxn modelId="{2D81D60D-7785-421F-9CBF-BDE85EFEA42E}" type="presParOf" srcId="{838CFB79-82EC-450B-B9B3-05C377F9C8D8}" destId="{495BE1B2-EC78-46DB-AEA6-91725EA65136}" srcOrd="7" destOrd="0" presId="urn:microsoft.com/office/officeart/2018/2/layout/IconCircleList"/>
    <dgm:cxn modelId="{263BDA2E-135B-4D23-B15B-E50A8D045552}" type="presParOf" srcId="{838CFB79-82EC-450B-B9B3-05C377F9C8D8}" destId="{86681728-EC67-4397-92AA-BF09C6648D4C}" srcOrd="8" destOrd="0" presId="urn:microsoft.com/office/officeart/2018/2/layout/IconCircleList"/>
    <dgm:cxn modelId="{3D425EE8-7B75-4151-92C8-36D3293C7936}" type="presParOf" srcId="{86681728-EC67-4397-92AA-BF09C6648D4C}" destId="{BD5A82CF-B10F-4350-8639-8A4FE95A8DE7}" srcOrd="0" destOrd="0" presId="urn:microsoft.com/office/officeart/2018/2/layout/IconCircleList"/>
    <dgm:cxn modelId="{E8365339-53B9-4227-B03C-9CC1A4838907}" type="presParOf" srcId="{86681728-EC67-4397-92AA-BF09C6648D4C}" destId="{9520129C-E58C-4ABD-9AF6-2F63B25E24D9}" srcOrd="1" destOrd="0" presId="urn:microsoft.com/office/officeart/2018/2/layout/IconCircleList"/>
    <dgm:cxn modelId="{414EDF09-6C6F-43A0-9388-E130E1340C9E}" type="presParOf" srcId="{86681728-EC67-4397-92AA-BF09C6648D4C}" destId="{1C1B530F-E96C-4B0B-8B1F-252F19E20F67}" srcOrd="2" destOrd="0" presId="urn:microsoft.com/office/officeart/2018/2/layout/IconCircleList"/>
    <dgm:cxn modelId="{2A80FE17-63E0-4D7D-AA16-DF8529B5CBB6}" type="presParOf" srcId="{86681728-EC67-4397-92AA-BF09C6648D4C}" destId="{8FE77306-B23E-4BBF-A930-7DCB999D213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598914-B7DC-4660-A137-880D6759263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D31DB5E-C613-4374-94F7-D7C7A7B11F8F}">
      <dgm:prSet/>
      <dgm:spPr/>
      <dgm:t>
        <a:bodyPr/>
        <a:lstStyle/>
        <a:p>
          <a:pPr>
            <a:defRPr cap="all"/>
          </a:pPr>
          <a:r>
            <a:rPr lang="en-US" dirty="0"/>
            <a:t>Temperatures increasing on average (more days over 100 degrees Fahrenheit)</a:t>
          </a:r>
        </a:p>
      </dgm:t>
    </dgm:pt>
    <dgm:pt modelId="{A4E41E9D-BA91-47BA-8742-ED1C6D5954C8}" type="parTrans" cxnId="{4E70296A-EEA7-4ADB-849E-78B703D675DB}">
      <dgm:prSet/>
      <dgm:spPr/>
      <dgm:t>
        <a:bodyPr/>
        <a:lstStyle/>
        <a:p>
          <a:endParaRPr lang="en-US"/>
        </a:p>
      </dgm:t>
    </dgm:pt>
    <dgm:pt modelId="{EF84E454-CC2C-4C0E-9DE2-34A5E2AB2C0E}" type="sibTrans" cxnId="{4E70296A-EEA7-4ADB-849E-78B703D675DB}">
      <dgm:prSet/>
      <dgm:spPr/>
      <dgm:t>
        <a:bodyPr/>
        <a:lstStyle/>
        <a:p>
          <a:endParaRPr lang="en-US"/>
        </a:p>
      </dgm:t>
    </dgm:pt>
    <dgm:pt modelId="{F2FD687F-7CB2-4CC3-B326-2543700FB036}">
      <dgm:prSet/>
      <dgm:spPr/>
      <dgm:t>
        <a:bodyPr/>
        <a:lstStyle/>
        <a:p>
          <a:pPr>
            <a:defRPr cap="all"/>
          </a:pPr>
          <a:r>
            <a:rPr lang="en-US" dirty="0"/>
            <a:t>More frequent fires (lots of fires annually)</a:t>
          </a:r>
        </a:p>
      </dgm:t>
    </dgm:pt>
    <dgm:pt modelId="{FF77E517-F4F8-4C58-86D6-A6C5F4612D6D}" type="parTrans" cxnId="{475878AF-7ECC-4638-93F5-4A85CAB570B7}">
      <dgm:prSet/>
      <dgm:spPr/>
      <dgm:t>
        <a:bodyPr/>
        <a:lstStyle/>
        <a:p>
          <a:endParaRPr lang="en-US"/>
        </a:p>
      </dgm:t>
    </dgm:pt>
    <dgm:pt modelId="{1202C7AC-81B6-44F2-ADB7-782ADB493E01}" type="sibTrans" cxnId="{475878AF-7ECC-4638-93F5-4A85CAB570B7}">
      <dgm:prSet/>
      <dgm:spPr/>
      <dgm:t>
        <a:bodyPr/>
        <a:lstStyle/>
        <a:p>
          <a:endParaRPr lang="en-US"/>
        </a:p>
      </dgm:t>
    </dgm:pt>
    <dgm:pt modelId="{35C8BF38-557F-4C2D-A640-CE6CE0897FFA}">
      <dgm:prSet/>
      <dgm:spPr/>
      <dgm:t>
        <a:bodyPr/>
        <a:lstStyle/>
        <a:p>
          <a:pPr>
            <a:defRPr cap="all"/>
          </a:pPr>
          <a:r>
            <a:rPr lang="en-US" dirty="0"/>
            <a:t>More frequent larger fires (large acreage)</a:t>
          </a:r>
        </a:p>
      </dgm:t>
    </dgm:pt>
    <dgm:pt modelId="{4E24AC12-01C2-47FB-8FF7-E5412BD28594}" type="parTrans" cxnId="{92AA2731-D0E2-4BE3-A16F-5298F287908D}">
      <dgm:prSet/>
      <dgm:spPr/>
      <dgm:t>
        <a:bodyPr/>
        <a:lstStyle/>
        <a:p>
          <a:endParaRPr lang="en-US"/>
        </a:p>
      </dgm:t>
    </dgm:pt>
    <dgm:pt modelId="{436A9DCB-8311-4C09-BF13-654592BCA1CB}" type="sibTrans" cxnId="{92AA2731-D0E2-4BE3-A16F-5298F287908D}">
      <dgm:prSet/>
      <dgm:spPr/>
      <dgm:t>
        <a:bodyPr/>
        <a:lstStyle/>
        <a:p>
          <a:endParaRPr lang="en-US"/>
        </a:p>
      </dgm:t>
    </dgm:pt>
    <dgm:pt modelId="{948C3943-5523-4F22-9586-809F4A9729BA}">
      <dgm:prSet/>
      <dgm:spPr/>
      <dgm:t>
        <a:bodyPr/>
        <a:lstStyle/>
        <a:p>
          <a:pPr>
            <a:defRPr cap="all"/>
          </a:pPr>
          <a:r>
            <a:rPr lang="en-US" dirty="0"/>
            <a:t>Longer fire season</a:t>
          </a:r>
        </a:p>
      </dgm:t>
    </dgm:pt>
    <dgm:pt modelId="{46F1B10D-3AE1-4466-AC21-D7F00C9F1D58}" type="parTrans" cxnId="{6C3F931C-B227-46ED-B969-A2EDFEDB6DA9}">
      <dgm:prSet/>
      <dgm:spPr/>
      <dgm:t>
        <a:bodyPr/>
        <a:lstStyle/>
        <a:p>
          <a:endParaRPr lang="en-US"/>
        </a:p>
      </dgm:t>
    </dgm:pt>
    <dgm:pt modelId="{BC87BF7E-A188-49EF-B271-16E31C097EF8}" type="sibTrans" cxnId="{6C3F931C-B227-46ED-B969-A2EDFEDB6DA9}">
      <dgm:prSet/>
      <dgm:spPr/>
      <dgm:t>
        <a:bodyPr/>
        <a:lstStyle/>
        <a:p>
          <a:endParaRPr lang="en-US"/>
        </a:p>
      </dgm:t>
    </dgm:pt>
    <dgm:pt modelId="{66415A71-1B02-4C22-BC59-E5D0AB96B2FD}">
      <dgm:prSet/>
      <dgm:spPr/>
      <dgm:t>
        <a:bodyPr/>
        <a:lstStyle/>
        <a:p>
          <a:pPr>
            <a:defRPr cap="all"/>
          </a:pPr>
          <a:r>
            <a:rPr lang="en-US" dirty="0"/>
            <a:t>More days with AQI index of over 100</a:t>
          </a:r>
        </a:p>
      </dgm:t>
    </dgm:pt>
    <dgm:pt modelId="{E3E21A5E-0DAD-4606-8AB9-6B299DDCADC7}" type="parTrans" cxnId="{C9B7D0AD-8431-4DBC-98AC-970B67B8F381}">
      <dgm:prSet/>
      <dgm:spPr/>
      <dgm:t>
        <a:bodyPr/>
        <a:lstStyle/>
        <a:p>
          <a:endParaRPr lang="en-US"/>
        </a:p>
      </dgm:t>
    </dgm:pt>
    <dgm:pt modelId="{BF77417E-A889-4456-9398-1B5E0D4FF6F7}" type="sibTrans" cxnId="{C9B7D0AD-8431-4DBC-98AC-970B67B8F381}">
      <dgm:prSet/>
      <dgm:spPr/>
      <dgm:t>
        <a:bodyPr/>
        <a:lstStyle/>
        <a:p>
          <a:endParaRPr lang="en-US"/>
        </a:p>
      </dgm:t>
    </dgm:pt>
    <dgm:pt modelId="{ECDAD289-E639-4D2A-A4A1-7F35B8537A88}">
      <dgm:prSet/>
      <dgm:spPr/>
      <dgm:t>
        <a:bodyPr/>
        <a:lstStyle/>
        <a:p>
          <a:pPr>
            <a:defRPr cap="all"/>
          </a:pPr>
          <a:r>
            <a:rPr lang="en-US" dirty="0"/>
            <a:t>Prolonged droughts leading to water shortages</a:t>
          </a:r>
        </a:p>
      </dgm:t>
    </dgm:pt>
    <dgm:pt modelId="{082371FF-CD7D-4D52-B4E6-7A43DDD92D1A}" type="parTrans" cxnId="{4B6DA974-764B-4C8B-AE37-A8DE84EFB1F4}">
      <dgm:prSet/>
      <dgm:spPr/>
      <dgm:t>
        <a:bodyPr/>
        <a:lstStyle/>
        <a:p>
          <a:endParaRPr lang="en-US"/>
        </a:p>
      </dgm:t>
    </dgm:pt>
    <dgm:pt modelId="{2DD67458-F6E9-41E3-AC91-B0DF9A06EB49}" type="sibTrans" cxnId="{4B6DA974-764B-4C8B-AE37-A8DE84EFB1F4}">
      <dgm:prSet/>
      <dgm:spPr/>
      <dgm:t>
        <a:bodyPr/>
        <a:lstStyle/>
        <a:p>
          <a:endParaRPr lang="en-US"/>
        </a:p>
      </dgm:t>
    </dgm:pt>
    <dgm:pt modelId="{1EAC1AA8-7987-4E3D-9D87-A20ACF8EDF4E}">
      <dgm:prSet/>
      <dgm:spPr/>
      <dgm:t>
        <a:bodyPr/>
        <a:lstStyle/>
        <a:p>
          <a:pPr>
            <a:defRPr cap="all"/>
          </a:pPr>
          <a:r>
            <a:rPr lang="en-US" dirty="0"/>
            <a:t>Erratic flows in streams (erosion and flooding)</a:t>
          </a:r>
        </a:p>
      </dgm:t>
    </dgm:pt>
    <dgm:pt modelId="{F82A2885-3A82-47BF-83B1-1CB0750F92E6}" type="parTrans" cxnId="{291877D6-35CC-4005-ABAF-AC19A12A4899}">
      <dgm:prSet/>
      <dgm:spPr/>
      <dgm:t>
        <a:bodyPr/>
        <a:lstStyle/>
        <a:p>
          <a:endParaRPr lang="en-US"/>
        </a:p>
      </dgm:t>
    </dgm:pt>
    <dgm:pt modelId="{D391EB28-6D08-4C73-A11B-5802CA4A6C6B}" type="sibTrans" cxnId="{291877D6-35CC-4005-ABAF-AC19A12A4899}">
      <dgm:prSet/>
      <dgm:spPr/>
      <dgm:t>
        <a:bodyPr/>
        <a:lstStyle/>
        <a:p>
          <a:endParaRPr lang="en-US"/>
        </a:p>
      </dgm:t>
    </dgm:pt>
    <dgm:pt modelId="{07B7B226-E1FF-4B3D-A943-7979F03FD290}">
      <dgm:prSet/>
      <dgm:spPr/>
      <dgm:t>
        <a:bodyPr/>
        <a:lstStyle/>
        <a:p>
          <a:pPr>
            <a:defRPr cap="all"/>
          </a:pPr>
          <a:r>
            <a:rPr lang="en-US" dirty="0"/>
            <a:t>Invasive species, insects, and disease</a:t>
          </a:r>
        </a:p>
      </dgm:t>
    </dgm:pt>
    <dgm:pt modelId="{F5B62946-E671-4C35-8708-C4FA6B5E8306}" type="parTrans" cxnId="{37F20E0B-0B5E-4697-8BC5-69D73773990E}">
      <dgm:prSet/>
      <dgm:spPr/>
      <dgm:t>
        <a:bodyPr/>
        <a:lstStyle/>
        <a:p>
          <a:endParaRPr lang="en-US"/>
        </a:p>
      </dgm:t>
    </dgm:pt>
    <dgm:pt modelId="{731B8915-4457-4FD0-B597-C94EEE6468BF}" type="sibTrans" cxnId="{37F20E0B-0B5E-4697-8BC5-69D73773990E}">
      <dgm:prSet/>
      <dgm:spPr/>
      <dgm:t>
        <a:bodyPr/>
        <a:lstStyle/>
        <a:p>
          <a:endParaRPr lang="en-US"/>
        </a:p>
      </dgm:t>
    </dgm:pt>
    <dgm:pt modelId="{A5D8AD74-9DA5-4258-A2FB-95C98B1E79CE}" type="pres">
      <dgm:prSet presAssocID="{61598914-B7DC-4660-A137-880D6759263F}" presName="root" presStyleCnt="0">
        <dgm:presLayoutVars>
          <dgm:dir/>
          <dgm:resizeHandles val="exact"/>
        </dgm:presLayoutVars>
      </dgm:prSet>
      <dgm:spPr/>
    </dgm:pt>
    <dgm:pt modelId="{1ED18CB2-936C-4D19-81B6-E3F68002E0A9}" type="pres">
      <dgm:prSet presAssocID="{3D31DB5E-C613-4374-94F7-D7C7A7B11F8F}" presName="compNode" presStyleCnt="0"/>
      <dgm:spPr/>
    </dgm:pt>
    <dgm:pt modelId="{C21A23FB-6206-4404-A76B-14396B3E7B5D}" type="pres">
      <dgm:prSet presAssocID="{3D31DB5E-C613-4374-94F7-D7C7A7B11F8F}" presName="iconBgRect" presStyleLbl="bgShp" presStyleIdx="0" presStyleCnt="8"/>
      <dgm:spPr/>
    </dgm:pt>
    <dgm:pt modelId="{4F90DA5F-D7CA-410D-9F84-D68E5E60EB27}" type="pres">
      <dgm:prSet presAssocID="{3D31DB5E-C613-4374-94F7-D7C7A7B11F8F}"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ermometer"/>
        </a:ext>
      </dgm:extLst>
    </dgm:pt>
    <dgm:pt modelId="{2067DC35-D262-449F-A0FA-C56C447A1D75}" type="pres">
      <dgm:prSet presAssocID="{3D31DB5E-C613-4374-94F7-D7C7A7B11F8F}" presName="spaceRect" presStyleCnt="0"/>
      <dgm:spPr/>
    </dgm:pt>
    <dgm:pt modelId="{BDE6E5F3-302F-484B-8917-5181A50E544F}" type="pres">
      <dgm:prSet presAssocID="{3D31DB5E-C613-4374-94F7-D7C7A7B11F8F}" presName="textRect" presStyleLbl="revTx" presStyleIdx="0" presStyleCnt="8">
        <dgm:presLayoutVars>
          <dgm:chMax val="1"/>
          <dgm:chPref val="1"/>
        </dgm:presLayoutVars>
      </dgm:prSet>
      <dgm:spPr/>
    </dgm:pt>
    <dgm:pt modelId="{3ECE4E30-BEA1-4695-800C-B9F2FE840AB0}" type="pres">
      <dgm:prSet presAssocID="{EF84E454-CC2C-4C0E-9DE2-34A5E2AB2C0E}" presName="sibTrans" presStyleCnt="0"/>
      <dgm:spPr/>
    </dgm:pt>
    <dgm:pt modelId="{2A5DCB2B-A7C6-4211-8EDF-446A5B9EF6CB}" type="pres">
      <dgm:prSet presAssocID="{F2FD687F-7CB2-4CC3-B326-2543700FB036}" presName="compNode" presStyleCnt="0"/>
      <dgm:spPr/>
    </dgm:pt>
    <dgm:pt modelId="{001FB012-5727-412D-B6A1-A477C0700416}" type="pres">
      <dgm:prSet presAssocID="{F2FD687F-7CB2-4CC3-B326-2543700FB036}" presName="iconBgRect" presStyleLbl="bgShp" presStyleIdx="1" presStyleCnt="8"/>
      <dgm:spPr/>
    </dgm:pt>
    <dgm:pt modelId="{EDE858A6-6BBD-4F27-9DDB-5F87BC7C647E}" type="pres">
      <dgm:prSet presAssocID="{F2FD687F-7CB2-4CC3-B326-2543700FB036}"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nfire"/>
        </a:ext>
      </dgm:extLst>
    </dgm:pt>
    <dgm:pt modelId="{7F2D31AA-59B8-41E0-9A70-BC6F497EA6E3}" type="pres">
      <dgm:prSet presAssocID="{F2FD687F-7CB2-4CC3-B326-2543700FB036}" presName="spaceRect" presStyleCnt="0"/>
      <dgm:spPr/>
    </dgm:pt>
    <dgm:pt modelId="{E6C63FCC-E8CA-4AE0-B30F-0440BE6BAA25}" type="pres">
      <dgm:prSet presAssocID="{F2FD687F-7CB2-4CC3-B326-2543700FB036}" presName="textRect" presStyleLbl="revTx" presStyleIdx="1" presStyleCnt="8">
        <dgm:presLayoutVars>
          <dgm:chMax val="1"/>
          <dgm:chPref val="1"/>
        </dgm:presLayoutVars>
      </dgm:prSet>
      <dgm:spPr/>
    </dgm:pt>
    <dgm:pt modelId="{4BCB550E-367D-4E7C-A9DA-0653CABEE66F}" type="pres">
      <dgm:prSet presAssocID="{1202C7AC-81B6-44F2-ADB7-782ADB493E01}" presName="sibTrans" presStyleCnt="0"/>
      <dgm:spPr/>
    </dgm:pt>
    <dgm:pt modelId="{488408C8-634E-4C50-8A5F-368635972C40}" type="pres">
      <dgm:prSet presAssocID="{35C8BF38-557F-4C2D-A640-CE6CE0897FFA}" presName="compNode" presStyleCnt="0"/>
      <dgm:spPr/>
    </dgm:pt>
    <dgm:pt modelId="{DCC7608E-5FB4-4D8C-B4F2-0F4D543BB108}" type="pres">
      <dgm:prSet presAssocID="{35C8BF38-557F-4C2D-A640-CE6CE0897FFA}" presName="iconBgRect" presStyleLbl="bgShp" presStyleIdx="2" presStyleCnt="8"/>
      <dgm:spPr/>
    </dgm:pt>
    <dgm:pt modelId="{58178BB1-4762-4B5B-B4B0-C597F2CEB9C3}" type="pres">
      <dgm:prSet presAssocID="{35C8BF38-557F-4C2D-A640-CE6CE0897FFA}"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arm scene"/>
        </a:ext>
      </dgm:extLst>
    </dgm:pt>
    <dgm:pt modelId="{25653A99-A214-4C4D-9AA8-CB2080317D0B}" type="pres">
      <dgm:prSet presAssocID="{35C8BF38-557F-4C2D-A640-CE6CE0897FFA}" presName="spaceRect" presStyleCnt="0"/>
      <dgm:spPr/>
    </dgm:pt>
    <dgm:pt modelId="{16545887-B4EA-48CC-A8A9-500451CED1DC}" type="pres">
      <dgm:prSet presAssocID="{35C8BF38-557F-4C2D-A640-CE6CE0897FFA}" presName="textRect" presStyleLbl="revTx" presStyleIdx="2" presStyleCnt="8">
        <dgm:presLayoutVars>
          <dgm:chMax val="1"/>
          <dgm:chPref val="1"/>
        </dgm:presLayoutVars>
      </dgm:prSet>
      <dgm:spPr/>
    </dgm:pt>
    <dgm:pt modelId="{BCE63DD7-1F65-4E1A-B580-C74F1317E858}" type="pres">
      <dgm:prSet presAssocID="{436A9DCB-8311-4C09-BF13-654592BCA1CB}" presName="sibTrans" presStyleCnt="0"/>
      <dgm:spPr/>
    </dgm:pt>
    <dgm:pt modelId="{D417A708-320E-4B47-82BF-FE9AB6753546}" type="pres">
      <dgm:prSet presAssocID="{948C3943-5523-4F22-9586-809F4A9729BA}" presName="compNode" presStyleCnt="0"/>
      <dgm:spPr/>
    </dgm:pt>
    <dgm:pt modelId="{99B38F53-C03E-4AB8-B523-B6ADDC1CE7DD}" type="pres">
      <dgm:prSet presAssocID="{948C3943-5523-4F22-9586-809F4A9729BA}" presName="iconBgRect" presStyleLbl="bgShp" presStyleIdx="3" presStyleCnt="8"/>
      <dgm:spPr/>
    </dgm:pt>
    <dgm:pt modelId="{E9C47F61-DD4A-4C74-8A92-C679D1578339}" type="pres">
      <dgm:prSet presAssocID="{948C3943-5523-4F22-9586-809F4A9729BA}"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ire"/>
        </a:ext>
      </dgm:extLst>
    </dgm:pt>
    <dgm:pt modelId="{FB6D8B7F-B02D-4C26-857C-4B4E847048E0}" type="pres">
      <dgm:prSet presAssocID="{948C3943-5523-4F22-9586-809F4A9729BA}" presName="spaceRect" presStyleCnt="0"/>
      <dgm:spPr/>
    </dgm:pt>
    <dgm:pt modelId="{74CC5820-2658-4DD4-B831-B97F87983059}" type="pres">
      <dgm:prSet presAssocID="{948C3943-5523-4F22-9586-809F4A9729BA}" presName="textRect" presStyleLbl="revTx" presStyleIdx="3" presStyleCnt="8">
        <dgm:presLayoutVars>
          <dgm:chMax val="1"/>
          <dgm:chPref val="1"/>
        </dgm:presLayoutVars>
      </dgm:prSet>
      <dgm:spPr/>
    </dgm:pt>
    <dgm:pt modelId="{39EE5DC3-A892-4515-B8F8-592E3CC525D6}" type="pres">
      <dgm:prSet presAssocID="{BC87BF7E-A188-49EF-B271-16E31C097EF8}" presName="sibTrans" presStyleCnt="0"/>
      <dgm:spPr/>
    </dgm:pt>
    <dgm:pt modelId="{DFBAFBF8-C267-4454-98C4-2BC246A0CFDB}" type="pres">
      <dgm:prSet presAssocID="{66415A71-1B02-4C22-BC59-E5D0AB96B2FD}" presName="compNode" presStyleCnt="0"/>
      <dgm:spPr/>
    </dgm:pt>
    <dgm:pt modelId="{15D16FC5-1A71-45CF-9F5E-F6103CD833FC}" type="pres">
      <dgm:prSet presAssocID="{66415A71-1B02-4C22-BC59-E5D0AB96B2FD}" presName="iconBgRect" presStyleLbl="bgShp" presStyleIdx="4" presStyleCnt="8"/>
      <dgm:spPr/>
    </dgm:pt>
    <dgm:pt modelId="{FBAA87BD-B88B-4BA0-B65D-ECD1FB34A0DE}" type="pres">
      <dgm:prSet presAssocID="{66415A71-1B02-4C22-BC59-E5D0AB96B2FD}"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r chart"/>
        </a:ext>
      </dgm:extLst>
    </dgm:pt>
    <dgm:pt modelId="{25AEF995-F838-46F1-BBB0-CF1803C92F45}" type="pres">
      <dgm:prSet presAssocID="{66415A71-1B02-4C22-BC59-E5D0AB96B2FD}" presName="spaceRect" presStyleCnt="0"/>
      <dgm:spPr/>
    </dgm:pt>
    <dgm:pt modelId="{6FFFD500-D023-4ECE-821C-9BE6FB11DA67}" type="pres">
      <dgm:prSet presAssocID="{66415A71-1B02-4C22-BC59-E5D0AB96B2FD}" presName="textRect" presStyleLbl="revTx" presStyleIdx="4" presStyleCnt="8">
        <dgm:presLayoutVars>
          <dgm:chMax val="1"/>
          <dgm:chPref val="1"/>
        </dgm:presLayoutVars>
      </dgm:prSet>
      <dgm:spPr/>
    </dgm:pt>
    <dgm:pt modelId="{5BC2C946-9637-47A5-A31D-6B99DADBD4E7}" type="pres">
      <dgm:prSet presAssocID="{BF77417E-A889-4456-9398-1B5E0D4FF6F7}" presName="sibTrans" presStyleCnt="0"/>
      <dgm:spPr/>
    </dgm:pt>
    <dgm:pt modelId="{82AA8E6D-188F-4445-832C-006F2AE56957}" type="pres">
      <dgm:prSet presAssocID="{ECDAD289-E639-4D2A-A4A1-7F35B8537A88}" presName="compNode" presStyleCnt="0"/>
      <dgm:spPr/>
    </dgm:pt>
    <dgm:pt modelId="{065AC5D8-1FCE-49F1-B6F7-41303A3E4C70}" type="pres">
      <dgm:prSet presAssocID="{ECDAD289-E639-4D2A-A4A1-7F35B8537A88}" presName="iconBgRect" presStyleLbl="bgShp" presStyleIdx="5" presStyleCnt="8"/>
      <dgm:spPr/>
    </dgm:pt>
    <dgm:pt modelId="{23E33304-7836-4475-9E11-3DEB31BA7252}" type="pres">
      <dgm:prSet presAssocID="{ECDAD289-E639-4D2A-A4A1-7F35B8537A88}"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Rain"/>
        </a:ext>
      </dgm:extLst>
    </dgm:pt>
    <dgm:pt modelId="{512FF02E-2F4D-4F4F-BEC9-6E658E49D4DB}" type="pres">
      <dgm:prSet presAssocID="{ECDAD289-E639-4D2A-A4A1-7F35B8537A88}" presName="spaceRect" presStyleCnt="0"/>
      <dgm:spPr/>
    </dgm:pt>
    <dgm:pt modelId="{38038F0D-543F-4406-9B4F-00EEF74EB6EC}" type="pres">
      <dgm:prSet presAssocID="{ECDAD289-E639-4D2A-A4A1-7F35B8537A88}" presName="textRect" presStyleLbl="revTx" presStyleIdx="5" presStyleCnt="8">
        <dgm:presLayoutVars>
          <dgm:chMax val="1"/>
          <dgm:chPref val="1"/>
        </dgm:presLayoutVars>
      </dgm:prSet>
      <dgm:spPr/>
    </dgm:pt>
    <dgm:pt modelId="{14CBFE6B-EF72-4F15-B35E-175B8F245C1F}" type="pres">
      <dgm:prSet presAssocID="{2DD67458-F6E9-41E3-AC91-B0DF9A06EB49}" presName="sibTrans" presStyleCnt="0"/>
      <dgm:spPr/>
    </dgm:pt>
    <dgm:pt modelId="{16980AF5-CA03-4524-99F0-B6DAF318939D}" type="pres">
      <dgm:prSet presAssocID="{1EAC1AA8-7987-4E3D-9D87-A20ACF8EDF4E}" presName="compNode" presStyleCnt="0"/>
      <dgm:spPr/>
    </dgm:pt>
    <dgm:pt modelId="{40A0E5AD-A640-4CB3-AC56-D610A0BE41CB}" type="pres">
      <dgm:prSet presAssocID="{1EAC1AA8-7987-4E3D-9D87-A20ACF8EDF4E}" presName="iconBgRect" presStyleLbl="bgShp" presStyleIdx="6" presStyleCnt="8"/>
      <dgm:spPr/>
    </dgm:pt>
    <dgm:pt modelId="{39A4B8DF-CA37-4941-B302-96258D2C5FD3}" type="pres">
      <dgm:prSet presAssocID="{1EAC1AA8-7987-4E3D-9D87-A20ACF8EDF4E}"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anyon scene"/>
        </a:ext>
      </dgm:extLst>
    </dgm:pt>
    <dgm:pt modelId="{44B9E5E6-CDC9-40DE-B4B1-499EDE58C34E}" type="pres">
      <dgm:prSet presAssocID="{1EAC1AA8-7987-4E3D-9D87-A20ACF8EDF4E}" presName="spaceRect" presStyleCnt="0"/>
      <dgm:spPr/>
    </dgm:pt>
    <dgm:pt modelId="{B3D93D31-F37B-4360-9D35-FC874EFB278D}" type="pres">
      <dgm:prSet presAssocID="{1EAC1AA8-7987-4E3D-9D87-A20ACF8EDF4E}" presName="textRect" presStyleLbl="revTx" presStyleIdx="6" presStyleCnt="8">
        <dgm:presLayoutVars>
          <dgm:chMax val="1"/>
          <dgm:chPref val="1"/>
        </dgm:presLayoutVars>
      </dgm:prSet>
      <dgm:spPr/>
    </dgm:pt>
    <dgm:pt modelId="{96405B39-381A-40AD-A32F-41FB9C6FE742}" type="pres">
      <dgm:prSet presAssocID="{D391EB28-6D08-4C73-A11B-5802CA4A6C6B}" presName="sibTrans" presStyleCnt="0"/>
      <dgm:spPr/>
    </dgm:pt>
    <dgm:pt modelId="{E076336A-A7C2-4B7F-9903-427696DDAFA6}" type="pres">
      <dgm:prSet presAssocID="{07B7B226-E1FF-4B3D-A943-7979F03FD290}" presName="compNode" presStyleCnt="0"/>
      <dgm:spPr/>
    </dgm:pt>
    <dgm:pt modelId="{647F7A51-FC4D-4E24-A26C-B67C2953574C}" type="pres">
      <dgm:prSet presAssocID="{07B7B226-E1FF-4B3D-A943-7979F03FD290}" presName="iconBgRect" presStyleLbl="bgShp" presStyleIdx="7" presStyleCnt="8"/>
      <dgm:spPr/>
    </dgm:pt>
    <dgm:pt modelId="{FD8DECE3-9289-415D-ABB0-7608FFBC60E3}" type="pres">
      <dgm:prSet presAssocID="{07B7B226-E1FF-4B3D-A943-7979F03FD290}"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Bug under Magnifying Glass"/>
        </a:ext>
      </dgm:extLst>
    </dgm:pt>
    <dgm:pt modelId="{DBB952B8-819E-4262-A81D-B105D143152D}" type="pres">
      <dgm:prSet presAssocID="{07B7B226-E1FF-4B3D-A943-7979F03FD290}" presName="spaceRect" presStyleCnt="0"/>
      <dgm:spPr/>
    </dgm:pt>
    <dgm:pt modelId="{082B089A-8507-4376-9DE9-0A9AB973B955}" type="pres">
      <dgm:prSet presAssocID="{07B7B226-E1FF-4B3D-A943-7979F03FD290}" presName="textRect" presStyleLbl="revTx" presStyleIdx="7" presStyleCnt="8">
        <dgm:presLayoutVars>
          <dgm:chMax val="1"/>
          <dgm:chPref val="1"/>
        </dgm:presLayoutVars>
      </dgm:prSet>
      <dgm:spPr/>
    </dgm:pt>
  </dgm:ptLst>
  <dgm:cxnLst>
    <dgm:cxn modelId="{37F20E0B-0B5E-4697-8BC5-69D73773990E}" srcId="{61598914-B7DC-4660-A137-880D6759263F}" destId="{07B7B226-E1FF-4B3D-A943-7979F03FD290}" srcOrd="7" destOrd="0" parTransId="{F5B62946-E671-4C35-8708-C4FA6B5E8306}" sibTransId="{731B8915-4457-4FD0-B597-C94EEE6468BF}"/>
    <dgm:cxn modelId="{6C3F931C-B227-46ED-B969-A2EDFEDB6DA9}" srcId="{61598914-B7DC-4660-A137-880D6759263F}" destId="{948C3943-5523-4F22-9586-809F4A9729BA}" srcOrd="3" destOrd="0" parTransId="{46F1B10D-3AE1-4466-AC21-D7F00C9F1D58}" sibTransId="{BC87BF7E-A188-49EF-B271-16E31C097EF8}"/>
    <dgm:cxn modelId="{92AA2731-D0E2-4BE3-A16F-5298F287908D}" srcId="{61598914-B7DC-4660-A137-880D6759263F}" destId="{35C8BF38-557F-4C2D-A640-CE6CE0897FFA}" srcOrd="2" destOrd="0" parTransId="{4E24AC12-01C2-47FB-8FF7-E5412BD28594}" sibTransId="{436A9DCB-8311-4C09-BF13-654592BCA1CB}"/>
    <dgm:cxn modelId="{A59F2763-D7DF-4CA6-AA08-74FF2C817582}" type="presOf" srcId="{948C3943-5523-4F22-9586-809F4A9729BA}" destId="{74CC5820-2658-4DD4-B831-B97F87983059}" srcOrd="0" destOrd="0" presId="urn:microsoft.com/office/officeart/2018/5/layout/IconCircleLabelList"/>
    <dgm:cxn modelId="{D65E1D65-6C96-4170-ABA1-3A993EC6AE1F}" type="presOf" srcId="{35C8BF38-557F-4C2D-A640-CE6CE0897FFA}" destId="{16545887-B4EA-48CC-A8A9-500451CED1DC}" srcOrd="0" destOrd="0" presId="urn:microsoft.com/office/officeart/2018/5/layout/IconCircleLabelList"/>
    <dgm:cxn modelId="{2F4DC768-3C3C-4227-BDC1-DD15AEBB6929}" type="presOf" srcId="{3D31DB5E-C613-4374-94F7-D7C7A7B11F8F}" destId="{BDE6E5F3-302F-484B-8917-5181A50E544F}" srcOrd="0" destOrd="0" presId="urn:microsoft.com/office/officeart/2018/5/layout/IconCircleLabelList"/>
    <dgm:cxn modelId="{4E70296A-EEA7-4ADB-849E-78B703D675DB}" srcId="{61598914-B7DC-4660-A137-880D6759263F}" destId="{3D31DB5E-C613-4374-94F7-D7C7A7B11F8F}" srcOrd="0" destOrd="0" parTransId="{A4E41E9D-BA91-47BA-8742-ED1C6D5954C8}" sibTransId="{EF84E454-CC2C-4C0E-9DE2-34A5E2AB2C0E}"/>
    <dgm:cxn modelId="{4B6DA974-764B-4C8B-AE37-A8DE84EFB1F4}" srcId="{61598914-B7DC-4660-A137-880D6759263F}" destId="{ECDAD289-E639-4D2A-A4A1-7F35B8537A88}" srcOrd="5" destOrd="0" parTransId="{082371FF-CD7D-4D52-B4E6-7A43DDD92D1A}" sibTransId="{2DD67458-F6E9-41E3-AC91-B0DF9A06EB49}"/>
    <dgm:cxn modelId="{5A91838C-0207-4FEF-90CA-918D0CFA43AE}" type="presOf" srcId="{1EAC1AA8-7987-4E3D-9D87-A20ACF8EDF4E}" destId="{B3D93D31-F37B-4360-9D35-FC874EFB278D}" srcOrd="0" destOrd="0" presId="urn:microsoft.com/office/officeart/2018/5/layout/IconCircleLabelList"/>
    <dgm:cxn modelId="{53BC3491-DCE9-4D93-AE45-2B49D4DC3572}" type="presOf" srcId="{ECDAD289-E639-4D2A-A4A1-7F35B8537A88}" destId="{38038F0D-543F-4406-9B4F-00EEF74EB6EC}" srcOrd="0" destOrd="0" presId="urn:microsoft.com/office/officeart/2018/5/layout/IconCircleLabelList"/>
    <dgm:cxn modelId="{29D5BDA3-E5A0-4C78-B73D-502741CDBEC1}" type="presOf" srcId="{F2FD687F-7CB2-4CC3-B326-2543700FB036}" destId="{E6C63FCC-E8CA-4AE0-B30F-0440BE6BAA25}" srcOrd="0" destOrd="0" presId="urn:microsoft.com/office/officeart/2018/5/layout/IconCircleLabelList"/>
    <dgm:cxn modelId="{C9B7D0AD-8431-4DBC-98AC-970B67B8F381}" srcId="{61598914-B7DC-4660-A137-880D6759263F}" destId="{66415A71-1B02-4C22-BC59-E5D0AB96B2FD}" srcOrd="4" destOrd="0" parTransId="{E3E21A5E-0DAD-4606-8AB9-6B299DDCADC7}" sibTransId="{BF77417E-A889-4456-9398-1B5E0D4FF6F7}"/>
    <dgm:cxn modelId="{475878AF-7ECC-4638-93F5-4A85CAB570B7}" srcId="{61598914-B7DC-4660-A137-880D6759263F}" destId="{F2FD687F-7CB2-4CC3-B326-2543700FB036}" srcOrd="1" destOrd="0" parTransId="{FF77E517-F4F8-4C58-86D6-A6C5F4612D6D}" sibTransId="{1202C7AC-81B6-44F2-ADB7-782ADB493E01}"/>
    <dgm:cxn modelId="{291877D6-35CC-4005-ABAF-AC19A12A4899}" srcId="{61598914-B7DC-4660-A137-880D6759263F}" destId="{1EAC1AA8-7987-4E3D-9D87-A20ACF8EDF4E}" srcOrd="6" destOrd="0" parTransId="{F82A2885-3A82-47BF-83B1-1CB0750F92E6}" sibTransId="{D391EB28-6D08-4C73-A11B-5802CA4A6C6B}"/>
    <dgm:cxn modelId="{BC600FE4-8969-474A-9D9C-0A024F1CCCD8}" type="presOf" srcId="{07B7B226-E1FF-4B3D-A943-7979F03FD290}" destId="{082B089A-8507-4376-9DE9-0A9AB973B955}" srcOrd="0" destOrd="0" presId="urn:microsoft.com/office/officeart/2018/5/layout/IconCircleLabelList"/>
    <dgm:cxn modelId="{650E85E4-8F93-4443-90B2-F3E57A6BC621}" type="presOf" srcId="{66415A71-1B02-4C22-BC59-E5D0AB96B2FD}" destId="{6FFFD500-D023-4ECE-821C-9BE6FB11DA67}" srcOrd="0" destOrd="0" presId="urn:microsoft.com/office/officeart/2018/5/layout/IconCircleLabelList"/>
    <dgm:cxn modelId="{6B5FB7FA-65FC-4808-847E-D0A622977162}" type="presOf" srcId="{61598914-B7DC-4660-A137-880D6759263F}" destId="{A5D8AD74-9DA5-4258-A2FB-95C98B1E79CE}" srcOrd="0" destOrd="0" presId="urn:microsoft.com/office/officeart/2018/5/layout/IconCircleLabelList"/>
    <dgm:cxn modelId="{CFC25939-435D-4269-A62A-309B43472C3B}" type="presParOf" srcId="{A5D8AD74-9DA5-4258-A2FB-95C98B1E79CE}" destId="{1ED18CB2-936C-4D19-81B6-E3F68002E0A9}" srcOrd="0" destOrd="0" presId="urn:microsoft.com/office/officeart/2018/5/layout/IconCircleLabelList"/>
    <dgm:cxn modelId="{9814F529-E279-42FF-A8B6-BE435C32FFDE}" type="presParOf" srcId="{1ED18CB2-936C-4D19-81B6-E3F68002E0A9}" destId="{C21A23FB-6206-4404-A76B-14396B3E7B5D}" srcOrd="0" destOrd="0" presId="urn:microsoft.com/office/officeart/2018/5/layout/IconCircleLabelList"/>
    <dgm:cxn modelId="{E15193C1-A26C-45B1-ABBE-C7CB04C19D68}" type="presParOf" srcId="{1ED18CB2-936C-4D19-81B6-E3F68002E0A9}" destId="{4F90DA5F-D7CA-410D-9F84-D68E5E60EB27}" srcOrd="1" destOrd="0" presId="urn:microsoft.com/office/officeart/2018/5/layout/IconCircleLabelList"/>
    <dgm:cxn modelId="{C268EF9A-5FFD-46FB-8674-BDA7F7F65F0E}" type="presParOf" srcId="{1ED18CB2-936C-4D19-81B6-E3F68002E0A9}" destId="{2067DC35-D262-449F-A0FA-C56C447A1D75}" srcOrd="2" destOrd="0" presId="urn:microsoft.com/office/officeart/2018/5/layout/IconCircleLabelList"/>
    <dgm:cxn modelId="{518AE055-C458-4782-91F8-98430045D0E6}" type="presParOf" srcId="{1ED18CB2-936C-4D19-81B6-E3F68002E0A9}" destId="{BDE6E5F3-302F-484B-8917-5181A50E544F}" srcOrd="3" destOrd="0" presId="urn:microsoft.com/office/officeart/2018/5/layout/IconCircleLabelList"/>
    <dgm:cxn modelId="{87AE4C77-956A-43A1-8426-116DF1355702}" type="presParOf" srcId="{A5D8AD74-9DA5-4258-A2FB-95C98B1E79CE}" destId="{3ECE4E30-BEA1-4695-800C-B9F2FE840AB0}" srcOrd="1" destOrd="0" presId="urn:microsoft.com/office/officeart/2018/5/layout/IconCircleLabelList"/>
    <dgm:cxn modelId="{E57FED15-801D-4BC1-BD12-EF35F7861CE6}" type="presParOf" srcId="{A5D8AD74-9DA5-4258-A2FB-95C98B1E79CE}" destId="{2A5DCB2B-A7C6-4211-8EDF-446A5B9EF6CB}" srcOrd="2" destOrd="0" presId="urn:microsoft.com/office/officeart/2018/5/layout/IconCircleLabelList"/>
    <dgm:cxn modelId="{902BFB4C-A4FC-481E-AB0A-D28E8F277FFB}" type="presParOf" srcId="{2A5DCB2B-A7C6-4211-8EDF-446A5B9EF6CB}" destId="{001FB012-5727-412D-B6A1-A477C0700416}" srcOrd="0" destOrd="0" presId="urn:microsoft.com/office/officeart/2018/5/layout/IconCircleLabelList"/>
    <dgm:cxn modelId="{F0BA8083-F69E-4F53-A061-3D83853B1806}" type="presParOf" srcId="{2A5DCB2B-A7C6-4211-8EDF-446A5B9EF6CB}" destId="{EDE858A6-6BBD-4F27-9DDB-5F87BC7C647E}" srcOrd="1" destOrd="0" presId="urn:microsoft.com/office/officeart/2018/5/layout/IconCircleLabelList"/>
    <dgm:cxn modelId="{847767A2-7B7D-4D9B-AAC5-FE34D92122F5}" type="presParOf" srcId="{2A5DCB2B-A7C6-4211-8EDF-446A5B9EF6CB}" destId="{7F2D31AA-59B8-41E0-9A70-BC6F497EA6E3}" srcOrd="2" destOrd="0" presId="urn:microsoft.com/office/officeart/2018/5/layout/IconCircleLabelList"/>
    <dgm:cxn modelId="{669AA20B-8BFC-4C13-A229-665D871828A3}" type="presParOf" srcId="{2A5DCB2B-A7C6-4211-8EDF-446A5B9EF6CB}" destId="{E6C63FCC-E8CA-4AE0-B30F-0440BE6BAA25}" srcOrd="3" destOrd="0" presId="urn:microsoft.com/office/officeart/2018/5/layout/IconCircleLabelList"/>
    <dgm:cxn modelId="{1CF9648D-0BE8-4AFC-B17A-E0F3B2B48ED4}" type="presParOf" srcId="{A5D8AD74-9DA5-4258-A2FB-95C98B1E79CE}" destId="{4BCB550E-367D-4E7C-A9DA-0653CABEE66F}" srcOrd="3" destOrd="0" presId="urn:microsoft.com/office/officeart/2018/5/layout/IconCircleLabelList"/>
    <dgm:cxn modelId="{DED993C7-D88E-4244-BD75-F29E4A9186D8}" type="presParOf" srcId="{A5D8AD74-9DA5-4258-A2FB-95C98B1E79CE}" destId="{488408C8-634E-4C50-8A5F-368635972C40}" srcOrd="4" destOrd="0" presId="urn:microsoft.com/office/officeart/2018/5/layout/IconCircleLabelList"/>
    <dgm:cxn modelId="{A0D54AEA-2339-42C6-9B35-4C29C2F109DB}" type="presParOf" srcId="{488408C8-634E-4C50-8A5F-368635972C40}" destId="{DCC7608E-5FB4-4D8C-B4F2-0F4D543BB108}" srcOrd="0" destOrd="0" presId="urn:microsoft.com/office/officeart/2018/5/layout/IconCircleLabelList"/>
    <dgm:cxn modelId="{58E7BB82-373D-4EAC-AB0F-BD1B9EC4D18E}" type="presParOf" srcId="{488408C8-634E-4C50-8A5F-368635972C40}" destId="{58178BB1-4762-4B5B-B4B0-C597F2CEB9C3}" srcOrd="1" destOrd="0" presId="urn:microsoft.com/office/officeart/2018/5/layout/IconCircleLabelList"/>
    <dgm:cxn modelId="{3024CA5B-B35C-43AA-B802-60F95256C1AA}" type="presParOf" srcId="{488408C8-634E-4C50-8A5F-368635972C40}" destId="{25653A99-A214-4C4D-9AA8-CB2080317D0B}" srcOrd="2" destOrd="0" presId="urn:microsoft.com/office/officeart/2018/5/layout/IconCircleLabelList"/>
    <dgm:cxn modelId="{4B8A78C7-108C-4C9B-A579-781CB265B72C}" type="presParOf" srcId="{488408C8-634E-4C50-8A5F-368635972C40}" destId="{16545887-B4EA-48CC-A8A9-500451CED1DC}" srcOrd="3" destOrd="0" presId="urn:microsoft.com/office/officeart/2018/5/layout/IconCircleLabelList"/>
    <dgm:cxn modelId="{A66FC802-B198-4AF1-B78E-9AC0E508B93A}" type="presParOf" srcId="{A5D8AD74-9DA5-4258-A2FB-95C98B1E79CE}" destId="{BCE63DD7-1F65-4E1A-B580-C74F1317E858}" srcOrd="5" destOrd="0" presId="urn:microsoft.com/office/officeart/2018/5/layout/IconCircleLabelList"/>
    <dgm:cxn modelId="{1B686E00-4032-4E2E-8E37-4042FB9CEF0E}" type="presParOf" srcId="{A5D8AD74-9DA5-4258-A2FB-95C98B1E79CE}" destId="{D417A708-320E-4B47-82BF-FE9AB6753546}" srcOrd="6" destOrd="0" presId="urn:microsoft.com/office/officeart/2018/5/layout/IconCircleLabelList"/>
    <dgm:cxn modelId="{12D418B1-42F5-42F4-948D-4473ADE5B8B4}" type="presParOf" srcId="{D417A708-320E-4B47-82BF-FE9AB6753546}" destId="{99B38F53-C03E-4AB8-B523-B6ADDC1CE7DD}" srcOrd="0" destOrd="0" presId="urn:microsoft.com/office/officeart/2018/5/layout/IconCircleLabelList"/>
    <dgm:cxn modelId="{5B94B8AD-A43A-4211-9529-2896336253F9}" type="presParOf" srcId="{D417A708-320E-4B47-82BF-FE9AB6753546}" destId="{E9C47F61-DD4A-4C74-8A92-C679D1578339}" srcOrd="1" destOrd="0" presId="urn:microsoft.com/office/officeart/2018/5/layout/IconCircleLabelList"/>
    <dgm:cxn modelId="{A9F3183B-C911-4BA2-B286-50775CACC89F}" type="presParOf" srcId="{D417A708-320E-4B47-82BF-FE9AB6753546}" destId="{FB6D8B7F-B02D-4C26-857C-4B4E847048E0}" srcOrd="2" destOrd="0" presId="urn:microsoft.com/office/officeart/2018/5/layout/IconCircleLabelList"/>
    <dgm:cxn modelId="{5C7DA577-EC44-4748-A0E4-DAFC2E3BAF11}" type="presParOf" srcId="{D417A708-320E-4B47-82BF-FE9AB6753546}" destId="{74CC5820-2658-4DD4-B831-B97F87983059}" srcOrd="3" destOrd="0" presId="urn:microsoft.com/office/officeart/2018/5/layout/IconCircleLabelList"/>
    <dgm:cxn modelId="{E37B8372-2A7A-43F1-8823-FCA38E9EDAB3}" type="presParOf" srcId="{A5D8AD74-9DA5-4258-A2FB-95C98B1E79CE}" destId="{39EE5DC3-A892-4515-B8F8-592E3CC525D6}" srcOrd="7" destOrd="0" presId="urn:microsoft.com/office/officeart/2018/5/layout/IconCircleLabelList"/>
    <dgm:cxn modelId="{901B0D6C-A2CB-4F36-B206-146087FB4050}" type="presParOf" srcId="{A5D8AD74-9DA5-4258-A2FB-95C98B1E79CE}" destId="{DFBAFBF8-C267-4454-98C4-2BC246A0CFDB}" srcOrd="8" destOrd="0" presId="urn:microsoft.com/office/officeart/2018/5/layout/IconCircleLabelList"/>
    <dgm:cxn modelId="{EA0A6E42-86E1-447F-BCD0-EB758EC39F5C}" type="presParOf" srcId="{DFBAFBF8-C267-4454-98C4-2BC246A0CFDB}" destId="{15D16FC5-1A71-45CF-9F5E-F6103CD833FC}" srcOrd="0" destOrd="0" presId="urn:microsoft.com/office/officeart/2018/5/layout/IconCircleLabelList"/>
    <dgm:cxn modelId="{FEF0B9C3-22FD-4F9D-A35D-7BB20166F18D}" type="presParOf" srcId="{DFBAFBF8-C267-4454-98C4-2BC246A0CFDB}" destId="{FBAA87BD-B88B-4BA0-B65D-ECD1FB34A0DE}" srcOrd="1" destOrd="0" presId="urn:microsoft.com/office/officeart/2018/5/layout/IconCircleLabelList"/>
    <dgm:cxn modelId="{11B3903C-34C8-4115-A380-DE01F32D7296}" type="presParOf" srcId="{DFBAFBF8-C267-4454-98C4-2BC246A0CFDB}" destId="{25AEF995-F838-46F1-BBB0-CF1803C92F45}" srcOrd="2" destOrd="0" presId="urn:microsoft.com/office/officeart/2018/5/layout/IconCircleLabelList"/>
    <dgm:cxn modelId="{A018F938-0B03-4594-A56F-1790814FEC99}" type="presParOf" srcId="{DFBAFBF8-C267-4454-98C4-2BC246A0CFDB}" destId="{6FFFD500-D023-4ECE-821C-9BE6FB11DA67}" srcOrd="3" destOrd="0" presId="urn:microsoft.com/office/officeart/2018/5/layout/IconCircleLabelList"/>
    <dgm:cxn modelId="{EDEAA049-B704-417D-B204-6C52D14C2090}" type="presParOf" srcId="{A5D8AD74-9DA5-4258-A2FB-95C98B1E79CE}" destId="{5BC2C946-9637-47A5-A31D-6B99DADBD4E7}" srcOrd="9" destOrd="0" presId="urn:microsoft.com/office/officeart/2018/5/layout/IconCircleLabelList"/>
    <dgm:cxn modelId="{6395CBAD-5E09-4072-8C2D-7DE065535598}" type="presParOf" srcId="{A5D8AD74-9DA5-4258-A2FB-95C98B1E79CE}" destId="{82AA8E6D-188F-4445-832C-006F2AE56957}" srcOrd="10" destOrd="0" presId="urn:microsoft.com/office/officeart/2018/5/layout/IconCircleLabelList"/>
    <dgm:cxn modelId="{47352189-C2D1-43B8-ADF0-F298C3B35921}" type="presParOf" srcId="{82AA8E6D-188F-4445-832C-006F2AE56957}" destId="{065AC5D8-1FCE-49F1-B6F7-41303A3E4C70}" srcOrd="0" destOrd="0" presId="urn:microsoft.com/office/officeart/2018/5/layout/IconCircleLabelList"/>
    <dgm:cxn modelId="{848AA044-6D94-4B6D-875A-BDA3B13C8298}" type="presParOf" srcId="{82AA8E6D-188F-4445-832C-006F2AE56957}" destId="{23E33304-7836-4475-9E11-3DEB31BA7252}" srcOrd="1" destOrd="0" presId="urn:microsoft.com/office/officeart/2018/5/layout/IconCircleLabelList"/>
    <dgm:cxn modelId="{F458C8C5-6569-482F-AA13-832EE4482455}" type="presParOf" srcId="{82AA8E6D-188F-4445-832C-006F2AE56957}" destId="{512FF02E-2F4D-4F4F-BEC9-6E658E49D4DB}" srcOrd="2" destOrd="0" presId="urn:microsoft.com/office/officeart/2018/5/layout/IconCircleLabelList"/>
    <dgm:cxn modelId="{FD0041B4-C887-40C1-B35C-F22E01A36785}" type="presParOf" srcId="{82AA8E6D-188F-4445-832C-006F2AE56957}" destId="{38038F0D-543F-4406-9B4F-00EEF74EB6EC}" srcOrd="3" destOrd="0" presId="urn:microsoft.com/office/officeart/2018/5/layout/IconCircleLabelList"/>
    <dgm:cxn modelId="{28328EA5-4ACE-4556-97B3-D1F536965924}" type="presParOf" srcId="{A5D8AD74-9DA5-4258-A2FB-95C98B1E79CE}" destId="{14CBFE6B-EF72-4F15-B35E-175B8F245C1F}" srcOrd="11" destOrd="0" presId="urn:microsoft.com/office/officeart/2018/5/layout/IconCircleLabelList"/>
    <dgm:cxn modelId="{96DB1739-2B39-4583-9934-897C48505B7D}" type="presParOf" srcId="{A5D8AD74-9DA5-4258-A2FB-95C98B1E79CE}" destId="{16980AF5-CA03-4524-99F0-B6DAF318939D}" srcOrd="12" destOrd="0" presId="urn:microsoft.com/office/officeart/2018/5/layout/IconCircleLabelList"/>
    <dgm:cxn modelId="{08050899-4BC3-4D0B-A675-CE5CD7375E71}" type="presParOf" srcId="{16980AF5-CA03-4524-99F0-B6DAF318939D}" destId="{40A0E5AD-A640-4CB3-AC56-D610A0BE41CB}" srcOrd="0" destOrd="0" presId="urn:microsoft.com/office/officeart/2018/5/layout/IconCircleLabelList"/>
    <dgm:cxn modelId="{A2C320B1-05FE-4953-B84B-66D5D8A37C58}" type="presParOf" srcId="{16980AF5-CA03-4524-99F0-B6DAF318939D}" destId="{39A4B8DF-CA37-4941-B302-96258D2C5FD3}" srcOrd="1" destOrd="0" presId="urn:microsoft.com/office/officeart/2018/5/layout/IconCircleLabelList"/>
    <dgm:cxn modelId="{7838D976-3417-4CE8-8A0D-B91C733E6444}" type="presParOf" srcId="{16980AF5-CA03-4524-99F0-B6DAF318939D}" destId="{44B9E5E6-CDC9-40DE-B4B1-499EDE58C34E}" srcOrd="2" destOrd="0" presId="urn:microsoft.com/office/officeart/2018/5/layout/IconCircleLabelList"/>
    <dgm:cxn modelId="{A328AA90-BA9C-4789-A819-5F7624AFD4E2}" type="presParOf" srcId="{16980AF5-CA03-4524-99F0-B6DAF318939D}" destId="{B3D93D31-F37B-4360-9D35-FC874EFB278D}" srcOrd="3" destOrd="0" presId="urn:microsoft.com/office/officeart/2018/5/layout/IconCircleLabelList"/>
    <dgm:cxn modelId="{8754EF40-EAD2-4EBC-B402-14E2EB4E299D}" type="presParOf" srcId="{A5D8AD74-9DA5-4258-A2FB-95C98B1E79CE}" destId="{96405B39-381A-40AD-A32F-41FB9C6FE742}" srcOrd="13" destOrd="0" presId="urn:microsoft.com/office/officeart/2018/5/layout/IconCircleLabelList"/>
    <dgm:cxn modelId="{16BB92B2-B5CF-41C4-953D-6F29B74517B6}" type="presParOf" srcId="{A5D8AD74-9DA5-4258-A2FB-95C98B1E79CE}" destId="{E076336A-A7C2-4B7F-9903-427696DDAFA6}" srcOrd="14" destOrd="0" presId="urn:microsoft.com/office/officeart/2018/5/layout/IconCircleLabelList"/>
    <dgm:cxn modelId="{0B157BB1-C02C-4849-8BA5-25B8BE2C19EC}" type="presParOf" srcId="{E076336A-A7C2-4B7F-9903-427696DDAFA6}" destId="{647F7A51-FC4D-4E24-A26C-B67C2953574C}" srcOrd="0" destOrd="0" presId="urn:microsoft.com/office/officeart/2018/5/layout/IconCircleLabelList"/>
    <dgm:cxn modelId="{E65B2A1E-39F1-44EB-A865-BE31994B4861}" type="presParOf" srcId="{E076336A-A7C2-4B7F-9903-427696DDAFA6}" destId="{FD8DECE3-9289-415D-ABB0-7608FFBC60E3}" srcOrd="1" destOrd="0" presId="urn:microsoft.com/office/officeart/2018/5/layout/IconCircleLabelList"/>
    <dgm:cxn modelId="{26D1425B-50D6-4769-99D4-5C7AFF9E7321}" type="presParOf" srcId="{E076336A-A7C2-4B7F-9903-427696DDAFA6}" destId="{DBB952B8-819E-4262-A81D-B105D143152D}" srcOrd="2" destOrd="0" presId="urn:microsoft.com/office/officeart/2018/5/layout/IconCircleLabelList"/>
    <dgm:cxn modelId="{C7FA3515-46B9-46CA-9163-423CC45EC6EC}" type="presParOf" srcId="{E076336A-A7C2-4B7F-9903-427696DDAFA6}" destId="{082B089A-8507-4376-9DE9-0A9AB973B955}"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C87A14-A181-49AC-AD10-CBDD6D56BA26}" type="doc">
      <dgm:prSet loTypeId="urn:microsoft.com/office/officeart/2017/3/layout/HorizontalPathTimeline" loCatId="process" qsTypeId="urn:microsoft.com/office/officeart/2005/8/quickstyle/simple1" qsCatId="simple" csTypeId="urn:microsoft.com/office/officeart/2005/8/colors/colorful1" csCatId="colorful" phldr="1"/>
      <dgm:spPr/>
      <dgm:t>
        <a:bodyPr/>
        <a:lstStyle/>
        <a:p>
          <a:endParaRPr lang="en-US"/>
        </a:p>
      </dgm:t>
    </dgm:pt>
    <dgm:pt modelId="{25CCA212-508D-4122-93FF-A1CDAB828DF0}">
      <dgm:prSet/>
      <dgm:spPr/>
      <dgm:t>
        <a:bodyPr/>
        <a:lstStyle/>
        <a:p>
          <a:pPr>
            <a:defRPr b="1"/>
          </a:pPr>
          <a:r>
            <a:rPr lang="en-US" dirty="0"/>
            <a:t>2017–2020</a:t>
          </a:r>
        </a:p>
      </dgm:t>
    </dgm:pt>
    <dgm:pt modelId="{30BB02D4-B6CE-4A93-9368-F16E608608C1}" type="parTrans" cxnId="{A4B1A2F0-7B04-4B18-AD98-809D79AC70D7}">
      <dgm:prSet/>
      <dgm:spPr/>
      <dgm:t>
        <a:bodyPr/>
        <a:lstStyle/>
        <a:p>
          <a:endParaRPr lang="en-US"/>
        </a:p>
      </dgm:t>
    </dgm:pt>
    <dgm:pt modelId="{7FE9054D-3793-4E46-B442-A1E3C8E87684}" type="sibTrans" cxnId="{A4B1A2F0-7B04-4B18-AD98-809D79AC70D7}">
      <dgm:prSet/>
      <dgm:spPr/>
      <dgm:t>
        <a:bodyPr/>
        <a:lstStyle/>
        <a:p>
          <a:endParaRPr lang="en-US"/>
        </a:p>
      </dgm:t>
    </dgm:pt>
    <dgm:pt modelId="{42B235B5-7795-491B-A796-CDBA6867FE39}">
      <dgm:prSet/>
      <dgm:spPr/>
      <dgm:t>
        <a:bodyPr/>
        <a:lstStyle/>
        <a:p>
          <a:r>
            <a:rPr lang="en-US" dirty="0"/>
            <a:t>Brownfield Communitywide Assessment 2017-2020</a:t>
          </a:r>
        </a:p>
      </dgm:t>
    </dgm:pt>
    <dgm:pt modelId="{8D7EEA61-A222-4E93-AAEC-C6342F19E695}" type="parTrans" cxnId="{F5DEB1A6-CDF2-46DD-B069-D795DC4BC9E0}">
      <dgm:prSet/>
      <dgm:spPr/>
      <dgm:t>
        <a:bodyPr/>
        <a:lstStyle/>
        <a:p>
          <a:endParaRPr lang="en-US"/>
        </a:p>
      </dgm:t>
    </dgm:pt>
    <dgm:pt modelId="{6442C002-5452-4636-B579-FE522CE18A0A}" type="sibTrans" cxnId="{F5DEB1A6-CDF2-46DD-B069-D795DC4BC9E0}">
      <dgm:prSet/>
      <dgm:spPr/>
      <dgm:t>
        <a:bodyPr/>
        <a:lstStyle/>
        <a:p>
          <a:endParaRPr lang="en-US"/>
        </a:p>
      </dgm:t>
    </dgm:pt>
    <dgm:pt modelId="{0CAD36CB-F2FB-4681-AF04-C7A207DD09B9}">
      <dgm:prSet/>
      <dgm:spPr/>
      <dgm:t>
        <a:bodyPr/>
        <a:lstStyle/>
        <a:p>
          <a:pPr>
            <a:defRPr b="1"/>
          </a:pPr>
          <a:r>
            <a:rPr lang="en-US" dirty="0"/>
            <a:t>2022–2026</a:t>
          </a:r>
        </a:p>
      </dgm:t>
    </dgm:pt>
    <dgm:pt modelId="{00E100C4-9E39-430D-A5B6-57A7360AD3C8}" type="parTrans" cxnId="{4D97D1C2-5E9E-45B7-9090-CF7E5FD92A22}">
      <dgm:prSet/>
      <dgm:spPr/>
      <dgm:t>
        <a:bodyPr/>
        <a:lstStyle/>
        <a:p>
          <a:endParaRPr lang="en-US"/>
        </a:p>
      </dgm:t>
    </dgm:pt>
    <dgm:pt modelId="{E0E29C37-B72E-4550-8C18-967F36D58CA7}" type="sibTrans" cxnId="{4D97D1C2-5E9E-45B7-9090-CF7E5FD92A22}">
      <dgm:prSet/>
      <dgm:spPr/>
      <dgm:t>
        <a:bodyPr/>
        <a:lstStyle/>
        <a:p>
          <a:endParaRPr lang="en-US"/>
        </a:p>
      </dgm:t>
    </dgm:pt>
    <dgm:pt modelId="{D7553C38-82B6-43D9-A19B-A373C086B02A}">
      <dgm:prSet/>
      <dgm:spPr/>
      <dgm:t>
        <a:bodyPr/>
        <a:lstStyle/>
        <a:p>
          <a:r>
            <a:rPr lang="en-US" dirty="0"/>
            <a:t>Assessment 2022-2026 </a:t>
          </a:r>
        </a:p>
      </dgm:t>
    </dgm:pt>
    <dgm:pt modelId="{5D3C614C-DCF8-4530-B7C0-00103DE0B284}" type="parTrans" cxnId="{FC3F0385-3DDF-4851-A29A-CC90DD44B9F4}">
      <dgm:prSet/>
      <dgm:spPr/>
      <dgm:t>
        <a:bodyPr/>
        <a:lstStyle/>
        <a:p>
          <a:endParaRPr lang="en-US"/>
        </a:p>
      </dgm:t>
    </dgm:pt>
    <dgm:pt modelId="{5FDDB827-AB47-496F-BA9C-2EBFFAD0D96F}" type="sibTrans" cxnId="{FC3F0385-3DDF-4851-A29A-CC90DD44B9F4}">
      <dgm:prSet/>
      <dgm:spPr/>
      <dgm:t>
        <a:bodyPr/>
        <a:lstStyle/>
        <a:p>
          <a:endParaRPr lang="en-US"/>
        </a:p>
      </dgm:t>
    </dgm:pt>
    <dgm:pt modelId="{363C1AEE-E277-49D9-895A-08FADEE48984}" type="pres">
      <dgm:prSet presAssocID="{3CC87A14-A181-49AC-AD10-CBDD6D56BA26}" presName="root" presStyleCnt="0">
        <dgm:presLayoutVars>
          <dgm:chMax/>
          <dgm:chPref/>
          <dgm:animLvl val="lvl"/>
        </dgm:presLayoutVars>
      </dgm:prSet>
      <dgm:spPr/>
    </dgm:pt>
    <dgm:pt modelId="{98854337-B4CD-49D8-B9D9-3238CE9A781A}" type="pres">
      <dgm:prSet presAssocID="{3CC87A14-A181-49AC-AD10-CBDD6D56BA26}" presName="divider" presStyleLbl="node1" presStyleIdx="0" presStyleCnt="1"/>
      <dgm:spPr/>
    </dgm:pt>
    <dgm:pt modelId="{3BA4261F-4123-4331-914B-855C0AFFFDD3}" type="pres">
      <dgm:prSet presAssocID="{3CC87A14-A181-49AC-AD10-CBDD6D56BA26}" presName="nodes" presStyleCnt="0">
        <dgm:presLayoutVars>
          <dgm:chMax/>
          <dgm:chPref/>
          <dgm:animLvl val="lvl"/>
        </dgm:presLayoutVars>
      </dgm:prSet>
      <dgm:spPr/>
    </dgm:pt>
    <dgm:pt modelId="{FA0B5566-CDC9-4F18-B3B0-876616D5FD38}" type="pres">
      <dgm:prSet presAssocID="{25CCA212-508D-4122-93FF-A1CDAB828DF0}" presName="composite" presStyleCnt="0"/>
      <dgm:spPr/>
    </dgm:pt>
    <dgm:pt modelId="{E74F12D8-B084-4653-B80E-1751EC416934}" type="pres">
      <dgm:prSet presAssocID="{25CCA212-508D-4122-93FF-A1CDAB828DF0}" presName="L1TextContainer" presStyleLbl="revTx" presStyleIdx="0" presStyleCnt="2">
        <dgm:presLayoutVars>
          <dgm:chMax val="1"/>
          <dgm:chPref val="1"/>
          <dgm:bulletEnabled val="1"/>
        </dgm:presLayoutVars>
      </dgm:prSet>
      <dgm:spPr/>
    </dgm:pt>
    <dgm:pt modelId="{19B2763D-37FB-441D-A78F-26E087BBD1D8}" type="pres">
      <dgm:prSet presAssocID="{25CCA212-508D-4122-93FF-A1CDAB828DF0}" presName="L2TextContainerWrapper" presStyleCnt="0">
        <dgm:presLayoutVars>
          <dgm:chMax val="0"/>
          <dgm:chPref val="0"/>
          <dgm:bulletEnabled val="1"/>
        </dgm:presLayoutVars>
      </dgm:prSet>
      <dgm:spPr/>
    </dgm:pt>
    <dgm:pt modelId="{BD353728-D87D-4DBE-8B50-58B10EC88C12}" type="pres">
      <dgm:prSet presAssocID="{25CCA212-508D-4122-93FF-A1CDAB828DF0}" presName="L2TextContainer" presStyleLbl="bgAccFollowNode1" presStyleIdx="0" presStyleCnt="2"/>
      <dgm:spPr/>
    </dgm:pt>
    <dgm:pt modelId="{95F0BE43-186C-4083-85E0-95E0DAB2B7EC}" type="pres">
      <dgm:prSet presAssocID="{25CCA212-508D-4122-93FF-A1CDAB828DF0}" presName="FlexibleEmptyPlaceHolder" presStyleCnt="0"/>
      <dgm:spPr/>
    </dgm:pt>
    <dgm:pt modelId="{12600DF5-31C7-4F6F-9CCD-74EEDAAE5F00}" type="pres">
      <dgm:prSet presAssocID="{25CCA212-508D-4122-93FF-A1CDAB828DF0}" presName="ConnectLine" presStyleLbl="alignNode1" presStyleIdx="0" presStyleCnt="2"/>
      <dgm:spPr>
        <a:solidFill>
          <a:schemeClr val="accent2">
            <a:hueOff val="0"/>
            <a:satOff val="0"/>
            <a:lumOff val="0"/>
            <a:alphaOff val="0"/>
          </a:schemeClr>
        </a:solidFill>
        <a:ln w="6350" cap="rnd" cmpd="sng" algn="ctr">
          <a:solidFill>
            <a:schemeClr val="accent2">
              <a:hueOff val="0"/>
              <a:satOff val="0"/>
              <a:lumOff val="0"/>
              <a:alphaOff val="0"/>
            </a:schemeClr>
          </a:solidFill>
          <a:prstDash val="dash"/>
        </a:ln>
        <a:effectLst/>
      </dgm:spPr>
    </dgm:pt>
    <dgm:pt modelId="{03388866-A037-4F22-8E3B-6788C9CFB7F7}" type="pres">
      <dgm:prSet presAssocID="{25CCA212-508D-4122-93FF-A1CDAB828DF0}" presName="ConnectorPoint" presStyleLbl="fgAcc1" presStyleIdx="0" presStyleCnt="2"/>
      <dgm:spPr>
        <a:solidFill>
          <a:schemeClr val="lt1">
            <a:alpha val="90000"/>
            <a:hueOff val="0"/>
            <a:satOff val="0"/>
            <a:lumOff val="0"/>
            <a:alphaOff val="0"/>
          </a:schemeClr>
        </a:solidFill>
        <a:ln w="22225" cap="rnd" cmpd="sng" algn="ctr">
          <a:noFill/>
          <a:prstDash val="solid"/>
        </a:ln>
        <a:effectLst/>
      </dgm:spPr>
    </dgm:pt>
    <dgm:pt modelId="{673C240E-3D26-4250-BF15-58574FB6FF83}" type="pres">
      <dgm:prSet presAssocID="{25CCA212-508D-4122-93FF-A1CDAB828DF0}" presName="EmptyPlaceHolder" presStyleCnt="0"/>
      <dgm:spPr/>
    </dgm:pt>
    <dgm:pt modelId="{3829BB59-FBF2-4C6C-BDAF-D0658FB41ECB}" type="pres">
      <dgm:prSet presAssocID="{7FE9054D-3793-4E46-B442-A1E3C8E87684}" presName="spaceBetweenRectangles" presStyleCnt="0"/>
      <dgm:spPr/>
    </dgm:pt>
    <dgm:pt modelId="{597C2B0E-1C68-40D3-B947-3DD065D970E1}" type="pres">
      <dgm:prSet presAssocID="{0CAD36CB-F2FB-4681-AF04-C7A207DD09B9}" presName="composite" presStyleCnt="0"/>
      <dgm:spPr/>
    </dgm:pt>
    <dgm:pt modelId="{603B7296-CE2D-4A6B-BC1A-1901A13D950D}" type="pres">
      <dgm:prSet presAssocID="{0CAD36CB-F2FB-4681-AF04-C7A207DD09B9}" presName="L1TextContainer" presStyleLbl="revTx" presStyleIdx="1" presStyleCnt="2">
        <dgm:presLayoutVars>
          <dgm:chMax val="1"/>
          <dgm:chPref val="1"/>
          <dgm:bulletEnabled val="1"/>
        </dgm:presLayoutVars>
      </dgm:prSet>
      <dgm:spPr/>
    </dgm:pt>
    <dgm:pt modelId="{6500B71B-97FF-4AC0-913C-D5BBE9C4C15E}" type="pres">
      <dgm:prSet presAssocID="{0CAD36CB-F2FB-4681-AF04-C7A207DD09B9}" presName="L2TextContainerWrapper" presStyleCnt="0">
        <dgm:presLayoutVars>
          <dgm:chMax val="0"/>
          <dgm:chPref val="0"/>
          <dgm:bulletEnabled val="1"/>
        </dgm:presLayoutVars>
      </dgm:prSet>
      <dgm:spPr/>
    </dgm:pt>
    <dgm:pt modelId="{487FE54A-6075-4568-85EA-D918247F5B93}" type="pres">
      <dgm:prSet presAssocID="{0CAD36CB-F2FB-4681-AF04-C7A207DD09B9}" presName="L2TextContainer" presStyleLbl="bgAccFollowNode1" presStyleIdx="1" presStyleCnt="2"/>
      <dgm:spPr/>
    </dgm:pt>
    <dgm:pt modelId="{FC9C182B-6A0D-4C34-88E7-CCD6A2FD23FD}" type="pres">
      <dgm:prSet presAssocID="{0CAD36CB-F2FB-4681-AF04-C7A207DD09B9}" presName="FlexibleEmptyPlaceHolder" presStyleCnt="0"/>
      <dgm:spPr/>
    </dgm:pt>
    <dgm:pt modelId="{B956A3E1-F38D-4DA3-AE83-ED664E8DB984}" type="pres">
      <dgm:prSet presAssocID="{0CAD36CB-F2FB-4681-AF04-C7A207DD09B9}" presName="ConnectLine" presStyleLbl="alignNode1" presStyleIdx="1" presStyleCnt="2"/>
      <dgm:spPr>
        <a:solidFill>
          <a:schemeClr val="accent3">
            <a:hueOff val="0"/>
            <a:satOff val="0"/>
            <a:lumOff val="0"/>
            <a:alphaOff val="0"/>
          </a:schemeClr>
        </a:solidFill>
        <a:ln w="6350" cap="rnd" cmpd="sng" algn="ctr">
          <a:solidFill>
            <a:schemeClr val="accent3">
              <a:hueOff val="0"/>
              <a:satOff val="0"/>
              <a:lumOff val="0"/>
              <a:alphaOff val="0"/>
            </a:schemeClr>
          </a:solidFill>
          <a:prstDash val="dash"/>
        </a:ln>
        <a:effectLst/>
      </dgm:spPr>
    </dgm:pt>
    <dgm:pt modelId="{C927D03D-2355-4496-A363-70C552AFEA05}" type="pres">
      <dgm:prSet presAssocID="{0CAD36CB-F2FB-4681-AF04-C7A207DD09B9}" presName="ConnectorPoint" presStyleLbl="fgAcc1" presStyleIdx="1" presStyleCnt="2"/>
      <dgm:spPr>
        <a:solidFill>
          <a:schemeClr val="lt1">
            <a:alpha val="90000"/>
            <a:hueOff val="0"/>
            <a:satOff val="0"/>
            <a:lumOff val="0"/>
            <a:alphaOff val="0"/>
          </a:schemeClr>
        </a:solidFill>
        <a:ln w="22225" cap="rnd" cmpd="sng" algn="ctr">
          <a:noFill/>
          <a:prstDash val="solid"/>
        </a:ln>
        <a:effectLst/>
      </dgm:spPr>
    </dgm:pt>
    <dgm:pt modelId="{2B03E2B3-5374-4019-8E58-B650FF1AFD82}" type="pres">
      <dgm:prSet presAssocID="{0CAD36CB-F2FB-4681-AF04-C7A207DD09B9}" presName="EmptyPlaceHolder" presStyleCnt="0"/>
      <dgm:spPr/>
    </dgm:pt>
  </dgm:ptLst>
  <dgm:cxnLst>
    <dgm:cxn modelId="{E5A7F51A-FE31-4E3B-9738-E25685341D52}" type="presOf" srcId="{0CAD36CB-F2FB-4681-AF04-C7A207DD09B9}" destId="{603B7296-CE2D-4A6B-BC1A-1901A13D950D}" srcOrd="0" destOrd="0" presId="urn:microsoft.com/office/officeart/2017/3/layout/HorizontalPathTimeline"/>
    <dgm:cxn modelId="{D0ECBE33-22BE-4B4F-97F5-4104379F49C6}" type="presOf" srcId="{D7553C38-82B6-43D9-A19B-A373C086B02A}" destId="{487FE54A-6075-4568-85EA-D918247F5B93}" srcOrd="0" destOrd="0" presId="urn:microsoft.com/office/officeart/2017/3/layout/HorizontalPathTimeline"/>
    <dgm:cxn modelId="{FC3F0385-3DDF-4851-A29A-CC90DD44B9F4}" srcId="{0CAD36CB-F2FB-4681-AF04-C7A207DD09B9}" destId="{D7553C38-82B6-43D9-A19B-A373C086B02A}" srcOrd="0" destOrd="0" parTransId="{5D3C614C-DCF8-4530-B7C0-00103DE0B284}" sibTransId="{5FDDB827-AB47-496F-BA9C-2EBFFAD0D96F}"/>
    <dgm:cxn modelId="{F5DEB1A6-CDF2-46DD-B069-D795DC4BC9E0}" srcId="{25CCA212-508D-4122-93FF-A1CDAB828DF0}" destId="{42B235B5-7795-491B-A796-CDBA6867FE39}" srcOrd="0" destOrd="0" parTransId="{8D7EEA61-A222-4E93-AAEC-C6342F19E695}" sibTransId="{6442C002-5452-4636-B579-FE522CE18A0A}"/>
    <dgm:cxn modelId="{6288DAB6-EBE6-4180-B1B5-5B5CED79B5B1}" type="presOf" srcId="{42B235B5-7795-491B-A796-CDBA6867FE39}" destId="{BD353728-D87D-4DBE-8B50-58B10EC88C12}" srcOrd="0" destOrd="0" presId="urn:microsoft.com/office/officeart/2017/3/layout/HorizontalPathTimeline"/>
    <dgm:cxn modelId="{4D97D1C2-5E9E-45B7-9090-CF7E5FD92A22}" srcId="{3CC87A14-A181-49AC-AD10-CBDD6D56BA26}" destId="{0CAD36CB-F2FB-4681-AF04-C7A207DD09B9}" srcOrd="1" destOrd="0" parTransId="{00E100C4-9E39-430D-A5B6-57A7360AD3C8}" sibTransId="{E0E29C37-B72E-4550-8C18-967F36D58CA7}"/>
    <dgm:cxn modelId="{FA2DD2C3-FFDF-4600-9429-1CFBE7F8AC2D}" type="presOf" srcId="{25CCA212-508D-4122-93FF-A1CDAB828DF0}" destId="{E74F12D8-B084-4653-B80E-1751EC416934}" srcOrd="0" destOrd="0" presId="urn:microsoft.com/office/officeart/2017/3/layout/HorizontalPathTimeline"/>
    <dgm:cxn modelId="{A4B1A2F0-7B04-4B18-AD98-809D79AC70D7}" srcId="{3CC87A14-A181-49AC-AD10-CBDD6D56BA26}" destId="{25CCA212-508D-4122-93FF-A1CDAB828DF0}" srcOrd="0" destOrd="0" parTransId="{30BB02D4-B6CE-4A93-9368-F16E608608C1}" sibTransId="{7FE9054D-3793-4E46-B442-A1E3C8E87684}"/>
    <dgm:cxn modelId="{800F4DFB-F90F-44CE-9A06-6526941795E5}" type="presOf" srcId="{3CC87A14-A181-49AC-AD10-CBDD6D56BA26}" destId="{363C1AEE-E277-49D9-895A-08FADEE48984}" srcOrd="0" destOrd="0" presId="urn:microsoft.com/office/officeart/2017/3/layout/HorizontalPathTimeline"/>
    <dgm:cxn modelId="{C5D3C810-678A-4919-BD97-00348DD26B87}" type="presParOf" srcId="{363C1AEE-E277-49D9-895A-08FADEE48984}" destId="{98854337-B4CD-49D8-B9D9-3238CE9A781A}" srcOrd="0" destOrd="0" presId="urn:microsoft.com/office/officeart/2017/3/layout/HorizontalPathTimeline"/>
    <dgm:cxn modelId="{55A6E4C2-AE2B-41BF-8FF3-A2FFB96950FF}" type="presParOf" srcId="{363C1AEE-E277-49D9-895A-08FADEE48984}" destId="{3BA4261F-4123-4331-914B-855C0AFFFDD3}" srcOrd="1" destOrd="0" presId="urn:microsoft.com/office/officeart/2017/3/layout/HorizontalPathTimeline"/>
    <dgm:cxn modelId="{CB46989C-BFA7-4F81-9899-0F330B0358DC}" type="presParOf" srcId="{3BA4261F-4123-4331-914B-855C0AFFFDD3}" destId="{FA0B5566-CDC9-4F18-B3B0-876616D5FD38}" srcOrd="0" destOrd="0" presId="urn:microsoft.com/office/officeart/2017/3/layout/HorizontalPathTimeline"/>
    <dgm:cxn modelId="{81F050AE-0927-4838-B386-82EF266021DA}" type="presParOf" srcId="{FA0B5566-CDC9-4F18-B3B0-876616D5FD38}" destId="{E74F12D8-B084-4653-B80E-1751EC416934}" srcOrd="0" destOrd="0" presId="urn:microsoft.com/office/officeart/2017/3/layout/HorizontalPathTimeline"/>
    <dgm:cxn modelId="{3D16EC42-39AE-44CE-AC75-995FFB8E3F70}" type="presParOf" srcId="{FA0B5566-CDC9-4F18-B3B0-876616D5FD38}" destId="{19B2763D-37FB-441D-A78F-26E087BBD1D8}" srcOrd="1" destOrd="0" presId="urn:microsoft.com/office/officeart/2017/3/layout/HorizontalPathTimeline"/>
    <dgm:cxn modelId="{8A9C8E8C-B0B3-4970-AA86-B595965872A5}" type="presParOf" srcId="{19B2763D-37FB-441D-A78F-26E087BBD1D8}" destId="{BD353728-D87D-4DBE-8B50-58B10EC88C12}" srcOrd="0" destOrd="0" presId="urn:microsoft.com/office/officeart/2017/3/layout/HorizontalPathTimeline"/>
    <dgm:cxn modelId="{D8E54367-8C67-4BEA-8BD7-4CAA3AAC34B3}" type="presParOf" srcId="{19B2763D-37FB-441D-A78F-26E087BBD1D8}" destId="{95F0BE43-186C-4083-85E0-95E0DAB2B7EC}" srcOrd="1" destOrd="0" presId="urn:microsoft.com/office/officeart/2017/3/layout/HorizontalPathTimeline"/>
    <dgm:cxn modelId="{835228F5-C768-4EBE-A079-27590A1ABB9A}" type="presParOf" srcId="{FA0B5566-CDC9-4F18-B3B0-876616D5FD38}" destId="{12600DF5-31C7-4F6F-9CCD-74EEDAAE5F00}" srcOrd="2" destOrd="0" presId="urn:microsoft.com/office/officeart/2017/3/layout/HorizontalPathTimeline"/>
    <dgm:cxn modelId="{EEDAA85D-2BDB-4308-9191-812CD22BEA82}" type="presParOf" srcId="{FA0B5566-CDC9-4F18-B3B0-876616D5FD38}" destId="{03388866-A037-4F22-8E3B-6788C9CFB7F7}" srcOrd="3" destOrd="0" presId="urn:microsoft.com/office/officeart/2017/3/layout/HorizontalPathTimeline"/>
    <dgm:cxn modelId="{8680FCEF-974E-48FB-A9B7-A04776CDC692}" type="presParOf" srcId="{FA0B5566-CDC9-4F18-B3B0-876616D5FD38}" destId="{673C240E-3D26-4250-BF15-58574FB6FF83}" srcOrd="4" destOrd="0" presId="urn:microsoft.com/office/officeart/2017/3/layout/HorizontalPathTimeline"/>
    <dgm:cxn modelId="{01DB7230-E959-4F30-B6C8-F9EB8844A666}" type="presParOf" srcId="{3BA4261F-4123-4331-914B-855C0AFFFDD3}" destId="{3829BB59-FBF2-4C6C-BDAF-D0658FB41ECB}" srcOrd="1" destOrd="0" presId="urn:microsoft.com/office/officeart/2017/3/layout/HorizontalPathTimeline"/>
    <dgm:cxn modelId="{5148F401-7102-4234-A6A5-89AEAA54881B}" type="presParOf" srcId="{3BA4261F-4123-4331-914B-855C0AFFFDD3}" destId="{597C2B0E-1C68-40D3-B947-3DD065D970E1}" srcOrd="2" destOrd="0" presId="urn:microsoft.com/office/officeart/2017/3/layout/HorizontalPathTimeline"/>
    <dgm:cxn modelId="{25133802-661C-4F43-94A7-4644F18C26CD}" type="presParOf" srcId="{597C2B0E-1C68-40D3-B947-3DD065D970E1}" destId="{603B7296-CE2D-4A6B-BC1A-1901A13D950D}" srcOrd="0" destOrd="0" presId="urn:microsoft.com/office/officeart/2017/3/layout/HorizontalPathTimeline"/>
    <dgm:cxn modelId="{A3FE27F9-0221-494D-B7D9-5813D452FFBE}" type="presParOf" srcId="{597C2B0E-1C68-40D3-B947-3DD065D970E1}" destId="{6500B71B-97FF-4AC0-913C-D5BBE9C4C15E}" srcOrd="1" destOrd="0" presId="urn:microsoft.com/office/officeart/2017/3/layout/HorizontalPathTimeline"/>
    <dgm:cxn modelId="{A403A63B-9572-4F1D-960F-583FF63DDAF4}" type="presParOf" srcId="{6500B71B-97FF-4AC0-913C-D5BBE9C4C15E}" destId="{487FE54A-6075-4568-85EA-D918247F5B93}" srcOrd="0" destOrd="0" presId="urn:microsoft.com/office/officeart/2017/3/layout/HorizontalPathTimeline"/>
    <dgm:cxn modelId="{084275CA-7647-413C-97BA-CF8F55D20565}" type="presParOf" srcId="{6500B71B-97FF-4AC0-913C-D5BBE9C4C15E}" destId="{FC9C182B-6A0D-4C34-88E7-CCD6A2FD23FD}" srcOrd="1" destOrd="0" presId="urn:microsoft.com/office/officeart/2017/3/layout/HorizontalPathTimeline"/>
    <dgm:cxn modelId="{9A47FC7A-C356-42B7-A3BB-8EA4546C31EA}" type="presParOf" srcId="{597C2B0E-1C68-40D3-B947-3DD065D970E1}" destId="{B956A3E1-F38D-4DA3-AE83-ED664E8DB984}" srcOrd="2" destOrd="0" presId="urn:microsoft.com/office/officeart/2017/3/layout/HorizontalPathTimeline"/>
    <dgm:cxn modelId="{0B558FF4-9585-4475-83DD-9F9824AEB180}" type="presParOf" srcId="{597C2B0E-1C68-40D3-B947-3DD065D970E1}" destId="{C927D03D-2355-4496-A363-70C552AFEA05}" srcOrd="3" destOrd="0" presId="urn:microsoft.com/office/officeart/2017/3/layout/HorizontalPathTimeline"/>
    <dgm:cxn modelId="{B6B8B4C0-05E7-421D-87B0-E1E58B06F958}" type="presParOf" srcId="{597C2B0E-1C68-40D3-B947-3DD065D970E1}" destId="{2B03E2B3-5374-4019-8E58-B650FF1AFD82}"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D7C0D-2B15-42CF-A61C-6E2FFE66F4FD}">
      <dsp:nvSpPr>
        <dsp:cNvPr id="0" name=""/>
        <dsp:cNvSpPr/>
      </dsp:nvSpPr>
      <dsp:spPr>
        <a:xfrm>
          <a:off x="600792" y="596391"/>
          <a:ext cx="1449891" cy="1449891"/>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56CC38-DEAA-44DE-86C1-27823A3C8546}">
      <dsp:nvSpPr>
        <dsp:cNvPr id="0" name=""/>
        <dsp:cNvSpPr/>
      </dsp:nvSpPr>
      <dsp:spPr>
        <a:xfrm>
          <a:off x="909785" y="905385"/>
          <a:ext cx="831905" cy="8319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850473A-B7DB-4711-A4ED-83892EFE730F}">
      <dsp:nvSpPr>
        <dsp:cNvPr id="0" name=""/>
        <dsp:cNvSpPr/>
      </dsp:nvSpPr>
      <dsp:spPr>
        <a:xfrm>
          <a:off x="137302" y="2497889"/>
          <a:ext cx="237687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Regional Brownfield Program</a:t>
          </a:r>
        </a:p>
      </dsp:txBody>
      <dsp:txXfrm>
        <a:off x="137302" y="2497889"/>
        <a:ext cx="2376871" cy="720000"/>
      </dsp:txXfrm>
    </dsp:sp>
    <dsp:sp modelId="{E77920C1-5AF5-454D-957D-4D83A87A3B1C}">
      <dsp:nvSpPr>
        <dsp:cNvPr id="0" name=""/>
        <dsp:cNvSpPr/>
      </dsp:nvSpPr>
      <dsp:spPr>
        <a:xfrm>
          <a:off x="3393616" y="596391"/>
          <a:ext cx="1449891" cy="1449891"/>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484903-6CB1-452D-A4D7-F233FF032AB6}">
      <dsp:nvSpPr>
        <dsp:cNvPr id="0" name=""/>
        <dsp:cNvSpPr/>
      </dsp:nvSpPr>
      <dsp:spPr>
        <a:xfrm>
          <a:off x="3702610" y="905385"/>
          <a:ext cx="831905" cy="8319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9C48083-9679-42D2-A2B2-E8056A0E1BDA}">
      <dsp:nvSpPr>
        <dsp:cNvPr id="0" name=""/>
        <dsp:cNvSpPr/>
      </dsp:nvSpPr>
      <dsp:spPr>
        <a:xfrm>
          <a:off x="2930126" y="2497889"/>
          <a:ext cx="237687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Almeda Fire</a:t>
          </a:r>
        </a:p>
      </dsp:txBody>
      <dsp:txXfrm>
        <a:off x="2930126" y="2497889"/>
        <a:ext cx="2376871" cy="720000"/>
      </dsp:txXfrm>
    </dsp:sp>
    <dsp:sp modelId="{2DBEFF1A-2F7B-4AE6-8F7B-976A98390E29}">
      <dsp:nvSpPr>
        <dsp:cNvPr id="0" name=""/>
        <dsp:cNvSpPr/>
      </dsp:nvSpPr>
      <dsp:spPr>
        <a:xfrm>
          <a:off x="6186441" y="596391"/>
          <a:ext cx="1449891" cy="1449891"/>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8D81B6-08B2-489D-843B-1C835631E4C4}">
      <dsp:nvSpPr>
        <dsp:cNvPr id="0" name=""/>
        <dsp:cNvSpPr/>
      </dsp:nvSpPr>
      <dsp:spPr>
        <a:xfrm>
          <a:off x="6495434" y="905385"/>
          <a:ext cx="831905" cy="8319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7D1EB26-23D2-44C0-8D43-4158019CD6BF}">
      <dsp:nvSpPr>
        <dsp:cNvPr id="0" name=""/>
        <dsp:cNvSpPr/>
      </dsp:nvSpPr>
      <dsp:spPr>
        <a:xfrm>
          <a:off x="5722951" y="2497889"/>
          <a:ext cx="237687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Brownfields and Fire impacts</a:t>
          </a:r>
        </a:p>
      </dsp:txBody>
      <dsp:txXfrm>
        <a:off x="5722951" y="2497889"/>
        <a:ext cx="2376871" cy="720000"/>
      </dsp:txXfrm>
    </dsp:sp>
    <dsp:sp modelId="{7E416985-39D5-497F-8DD7-5821509162FE}">
      <dsp:nvSpPr>
        <dsp:cNvPr id="0" name=""/>
        <dsp:cNvSpPr/>
      </dsp:nvSpPr>
      <dsp:spPr>
        <a:xfrm>
          <a:off x="8979265" y="596391"/>
          <a:ext cx="1449891" cy="1449891"/>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BA91FF-2A12-4347-B26D-7AEBA61D8F26}">
      <dsp:nvSpPr>
        <dsp:cNvPr id="0" name=""/>
        <dsp:cNvSpPr/>
      </dsp:nvSpPr>
      <dsp:spPr>
        <a:xfrm>
          <a:off x="9288259" y="905385"/>
          <a:ext cx="831905" cy="83190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D200BFC-E1B5-482D-AB41-B66CA24F891C}">
      <dsp:nvSpPr>
        <dsp:cNvPr id="0" name=""/>
        <dsp:cNvSpPr/>
      </dsp:nvSpPr>
      <dsp:spPr>
        <a:xfrm>
          <a:off x="8515775" y="2497889"/>
          <a:ext cx="237687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Lessons Learned</a:t>
          </a:r>
        </a:p>
      </dsp:txBody>
      <dsp:txXfrm>
        <a:off x="8515775" y="2497889"/>
        <a:ext cx="2376871"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8090B7-BC70-493C-A0E3-692ECB5EE352}">
      <dsp:nvSpPr>
        <dsp:cNvPr id="0" name=""/>
        <dsp:cNvSpPr/>
      </dsp:nvSpPr>
      <dsp:spPr>
        <a:xfrm>
          <a:off x="235953" y="667678"/>
          <a:ext cx="915248" cy="91524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9ADEE0-E603-40D4-B444-B35232A24A19}">
      <dsp:nvSpPr>
        <dsp:cNvPr id="0" name=""/>
        <dsp:cNvSpPr/>
      </dsp:nvSpPr>
      <dsp:spPr>
        <a:xfrm>
          <a:off x="428155" y="859880"/>
          <a:ext cx="530843" cy="5308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20D3B94-7B29-4C14-BE23-D8933B6747A0}">
      <dsp:nvSpPr>
        <dsp:cNvPr id="0" name=""/>
        <dsp:cNvSpPr/>
      </dsp:nvSpPr>
      <dsp:spPr>
        <a:xfrm>
          <a:off x="1347326" y="667678"/>
          <a:ext cx="2157370" cy="915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kern="1200" dirty="0"/>
            <a:t>Fires</a:t>
          </a:r>
        </a:p>
      </dsp:txBody>
      <dsp:txXfrm>
        <a:off x="1347326" y="667678"/>
        <a:ext cx="2157370" cy="915248"/>
      </dsp:txXfrm>
    </dsp:sp>
    <dsp:sp modelId="{DDC6DE2B-3F67-4FAF-8BD9-F410CEE58991}">
      <dsp:nvSpPr>
        <dsp:cNvPr id="0" name=""/>
        <dsp:cNvSpPr/>
      </dsp:nvSpPr>
      <dsp:spPr>
        <a:xfrm>
          <a:off x="3880603" y="667678"/>
          <a:ext cx="915248" cy="91524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7A92DC-C4A6-458E-B69A-F7FA225E64C8}">
      <dsp:nvSpPr>
        <dsp:cNvPr id="0" name=""/>
        <dsp:cNvSpPr/>
      </dsp:nvSpPr>
      <dsp:spPr>
        <a:xfrm>
          <a:off x="4072805" y="859880"/>
          <a:ext cx="530843" cy="5308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BF340E5-0CAE-473C-9A1C-478E5DA68955}">
      <dsp:nvSpPr>
        <dsp:cNvPr id="0" name=""/>
        <dsp:cNvSpPr/>
      </dsp:nvSpPr>
      <dsp:spPr>
        <a:xfrm>
          <a:off x="4991975" y="667678"/>
          <a:ext cx="2157370" cy="915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kern="1200" dirty="0"/>
            <a:t>Flooding</a:t>
          </a:r>
        </a:p>
      </dsp:txBody>
      <dsp:txXfrm>
        <a:off x="4991975" y="667678"/>
        <a:ext cx="2157370" cy="915248"/>
      </dsp:txXfrm>
    </dsp:sp>
    <dsp:sp modelId="{3159DB54-DF78-4B2A-953B-5BBB34D6D96B}">
      <dsp:nvSpPr>
        <dsp:cNvPr id="0" name=""/>
        <dsp:cNvSpPr/>
      </dsp:nvSpPr>
      <dsp:spPr>
        <a:xfrm>
          <a:off x="7525252" y="667678"/>
          <a:ext cx="915248" cy="91524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2C442F-81C5-4851-9365-34420E961AF2}">
      <dsp:nvSpPr>
        <dsp:cNvPr id="0" name=""/>
        <dsp:cNvSpPr/>
      </dsp:nvSpPr>
      <dsp:spPr>
        <a:xfrm>
          <a:off x="7717454" y="859880"/>
          <a:ext cx="530843" cy="5308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539E426-EA70-474B-BAB4-22DCFE863EB1}">
      <dsp:nvSpPr>
        <dsp:cNvPr id="0" name=""/>
        <dsp:cNvSpPr/>
      </dsp:nvSpPr>
      <dsp:spPr>
        <a:xfrm>
          <a:off x="8636625" y="667678"/>
          <a:ext cx="2157370" cy="915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kern="1200" dirty="0"/>
            <a:t>Disease/Insect Damage</a:t>
          </a:r>
        </a:p>
      </dsp:txBody>
      <dsp:txXfrm>
        <a:off x="8636625" y="667678"/>
        <a:ext cx="2157370" cy="915248"/>
      </dsp:txXfrm>
    </dsp:sp>
    <dsp:sp modelId="{250BBE14-21E0-41DF-9089-E7F80452D175}">
      <dsp:nvSpPr>
        <dsp:cNvPr id="0" name=""/>
        <dsp:cNvSpPr/>
      </dsp:nvSpPr>
      <dsp:spPr>
        <a:xfrm>
          <a:off x="235953" y="2231354"/>
          <a:ext cx="915248" cy="91524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B6D4D9-37CB-4394-A557-0EF1E64FDA19}">
      <dsp:nvSpPr>
        <dsp:cNvPr id="0" name=""/>
        <dsp:cNvSpPr/>
      </dsp:nvSpPr>
      <dsp:spPr>
        <a:xfrm>
          <a:off x="428155" y="2423556"/>
          <a:ext cx="530843" cy="5308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71D5519-E65F-4D02-98E0-F70E987720E5}">
      <dsp:nvSpPr>
        <dsp:cNvPr id="0" name=""/>
        <dsp:cNvSpPr/>
      </dsp:nvSpPr>
      <dsp:spPr>
        <a:xfrm>
          <a:off x="1347326" y="2231354"/>
          <a:ext cx="2157370" cy="915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kern="1200" dirty="0"/>
            <a:t>Heat</a:t>
          </a:r>
        </a:p>
      </dsp:txBody>
      <dsp:txXfrm>
        <a:off x="1347326" y="2231354"/>
        <a:ext cx="2157370" cy="915248"/>
      </dsp:txXfrm>
    </dsp:sp>
    <dsp:sp modelId="{BD5A82CF-B10F-4350-8639-8A4FE95A8DE7}">
      <dsp:nvSpPr>
        <dsp:cNvPr id="0" name=""/>
        <dsp:cNvSpPr/>
      </dsp:nvSpPr>
      <dsp:spPr>
        <a:xfrm>
          <a:off x="3880603" y="2231354"/>
          <a:ext cx="915248" cy="915248"/>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20129C-E58C-4ABD-9AF6-2F63B25E24D9}">
      <dsp:nvSpPr>
        <dsp:cNvPr id="0" name=""/>
        <dsp:cNvSpPr/>
      </dsp:nvSpPr>
      <dsp:spPr>
        <a:xfrm>
          <a:off x="4072805" y="2423556"/>
          <a:ext cx="530843" cy="53084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FE77306-B23E-4BBF-A930-7DCB999D2134}">
      <dsp:nvSpPr>
        <dsp:cNvPr id="0" name=""/>
        <dsp:cNvSpPr/>
      </dsp:nvSpPr>
      <dsp:spPr>
        <a:xfrm>
          <a:off x="4991975" y="2231354"/>
          <a:ext cx="2157370" cy="915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kern="1200" dirty="0"/>
            <a:t>Snowpack/Water Supply</a:t>
          </a:r>
        </a:p>
      </dsp:txBody>
      <dsp:txXfrm>
        <a:off x="4991975" y="2231354"/>
        <a:ext cx="2157370" cy="9152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A23FB-6206-4404-A76B-14396B3E7B5D}">
      <dsp:nvSpPr>
        <dsp:cNvPr id="0" name=""/>
        <dsp:cNvSpPr/>
      </dsp:nvSpPr>
      <dsp:spPr>
        <a:xfrm>
          <a:off x="852614" y="1935"/>
          <a:ext cx="877113" cy="87711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90DA5F-D7CA-410D-9F84-D68E5E60EB27}">
      <dsp:nvSpPr>
        <dsp:cNvPr id="0" name=""/>
        <dsp:cNvSpPr/>
      </dsp:nvSpPr>
      <dsp:spPr>
        <a:xfrm>
          <a:off x="1039540" y="188861"/>
          <a:ext cx="503261" cy="5032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DE6E5F3-302F-484B-8917-5181A50E544F}">
      <dsp:nvSpPr>
        <dsp:cNvPr id="0" name=""/>
        <dsp:cNvSpPr/>
      </dsp:nvSpPr>
      <dsp:spPr>
        <a:xfrm>
          <a:off x="572225" y="1152247"/>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Temperatures increasing on average (more days over 100 degrees Fahrenheit)</a:t>
          </a:r>
        </a:p>
      </dsp:txBody>
      <dsp:txXfrm>
        <a:off x="572225" y="1152247"/>
        <a:ext cx="1437890" cy="575156"/>
      </dsp:txXfrm>
    </dsp:sp>
    <dsp:sp modelId="{001FB012-5727-412D-B6A1-A477C0700416}">
      <dsp:nvSpPr>
        <dsp:cNvPr id="0" name=""/>
        <dsp:cNvSpPr/>
      </dsp:nvSpPr>
      <dsp:spPr>
        <a:xfrm>
          <a:off x="2542136" y="1935"/>
          <a:ext cx="877113" cy="87711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E858A6-6BBD-4F27-9DDB-5F87BC7C647E}">
      <dsp:nvSpPr>
        <dsp:cNvPr id="0" name=""/>
        <dsp:cNvSpPr/>
      </dsp:nvSpPr>
      <dsp:spPr>
        <a:xfrm>
          <a:off x="2729061" y="188861"/>
          <a:ext cx="503261" cy="5032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6C63FCC-E8CA-4AE0-B30F-0440BE6BAA25}">
      <dsp:nvSpPr>
        <dsp:cNvPr id="0" name=""/>
        <dsp:cNvSpPr/>
      </dsp:nvSpPr>
      <dsp:spPr>
        <a:xfrm>
          <a:off x="2261747" y="1152247"/>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More frequent fires (lots of fires annually)</a:t>
          </a:r>
        </a:p>
      </dsp:txBody>
      <dsp:txXfrm>
        <a:off x="2261747" y="1152247"/>
        <a:ext cx="1437890" cy="575156"/>
      </dsp:txXfrm>
    </dsp:sp>
    <dsp:sp modelId="{DCC7608E-5FB4-4D8C-B4F2-0F4D543BB108}">
      <dsp:nvSpPr>
        <dsp:cNvPr id="0" name=""/>
        <dsp:cNvSpPr/>
      </dsp:nvSpPr>
      <dsp:spPr>
        <a:xfrm>
          <a:off x="4231657" y="1935"/>
          <a:ext cx="877113" cy="87711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178BB1-4762-4B5B-B4B0-C597F2CEB9C3}">
      <dsp:nvSpPr>
        <dsp:cNvPr id="0" name=""/>
        <dsp:cNvSpPr/>
      </dsp:nvSpPr>
      <dsp:spPr>
        <a:xfrm>
          <a:off x="4418583" y="188861"/>
          <a:ext cx="503261" cy="5032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6545887-B4EA-48CC-A8A9-500451CED1DC}">
      <dsp:nvSpPr>
        <dsp:cNvPr id="0" name=""/>
        <dsp:cNvSpPr/>
      </dsp:nvSpPr>
      <dsp:spPr>
        <a:xfrm>
          <a:off x="3951268" y="1152247"/>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More frequent larger fires (large acreage)</a:t>
          </a:r>
        </a:p>
      </dsp:txBody>
      <dsp:txXfrm>
        <a:off x="3951268" y="1152247"/>
        <a:ext cx="1437890" cy="575156"/>
      </dsp:txXfrm>
    </dsp:sp>
    <dsp:sp modelId="{99B38F53-C03E-4AB8-B523-B6ADDC1CE7DD}">
      <dsp:nvSpPr>
        <dsp:cNvPr id="0" name=""/>
        <dsp:cNvSpPr/>
      </dsp:nvSpPr>
      <dsp:spPr>
        <a:xfrm>
          <a:off x="5921179" y="1935"/>
          <a:ext cx="877113" cy="87711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C47F61-DD4A-4C74-8A92-C679D1578339}">
      <dsp:nvSpPr>
        <dsp:cNvPr id="0" name=""/>
        <dsp:cNvSpPr/>
      </dsp:nvSpPr>
      <dsp:spPr>
        <a:xfrm>
          <a:off x="6108104" y="188861"/>
          <a:ext cx="503261" cy="50326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4CC5820-2658-4DD4-B831-B97F87983059}">
      <dsp:nvSpPr>
        <dsp:cNvPr id="0" name=""/>
        <dsp:cNvSpPr/>
      </dsp:nvSpPr>
      <dsp:spPr>
        <a:xfrm>
          <a:off x="5640790" y="1152247"/>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Longer fire season</a:t>
          </a:r>
        </a:p>
      </dsp:txBody>
      <dsp:txXfrm>
        <a:off x="5640790" y="1152247"/>
        <a:ext cx="1437890" cy="575156"/>
      </dsp:txXfrm>
    </dsp:sp>
    <dsp:sp modelId="{15D16FC5-1A71-45CF-9F5E-F6103CD833FC}">
      <dsp:nvSpPr>
        <dsp:cNvPr id="0" name=""/>
        <dsp:cNvSpPr/>
      </dsp:nvSpPr>
      <dsp:spPr>
        <a:xfrm>
          <a:off x="7610700" y="1935"/>
          <a:ext cx="877113" cy="87711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AA87BD-B88B-4BA0-B65D-ECD1FB34A0DE}">
      <dsp:nvSpPr>
        <dsp:cNvPr id="0" name=""/>
        <dsp:cNvSpPr/>
      </dsp:nvSpPr>
      <dsp:spPr>
        <a:xfrm>
          <a:off x="7797626" y="188861"/>
          <a:ext cx="503261" cy="50326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FFFD500-D023-4ECE-821C-9BE6FB11DA67}">
      <dsp:nvSpPr>
        <dsp:cNvPr id="0" name=""/>
        <dsp:cNvSpPr/>
      </dsp:nvSpPr>
      <dsp:spPr>
        <a:xfrm>
          <a:off x="7330311" y="1152247"/>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More days with AQI index of over 100</a:t>
          </a:r>
        </a:p>
      </dsp:txBody>
      <dsp:txXfrm>
        <a:off x="7330311" y="1152247"/>
        <a:ext cx="1437890" cy="575156"/>
      </dsp:txXfrm>
    </dsp:sp>
    <dsp:sp modelId="{065AC5D8-1FCE-49F1-B6F7-41303A3E4C70}">
      <dsp:nvSpPr>
        <dsp:cNvPr id="0" name=""/>
        <dsp:cNvSpPr/>
      </dsp:nvSpPr>
      <dsp:spPr>
        <a:xfrm>
          <a:off x="9300222" y="1935"/>
          <a:ext cx="877113" cy="87711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E33304-7836-4475-9E11-3DEB31BA7252}">
      <dsp:nvSpPr>
        <dsp:cNvPr id="0" name=""/>
        <dsp:cNvSpPr/>
      </dsp:nvSpPr>
      <dsp:spPr>
        <a:xfrm>
          <a:off x="9487147" y="188861"/>
          <a:ext cx="503261" cy="50326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8038F0D-543F-4406-9B4F-00EEF74EB6EC}">
      <dsp:nvSpPr>
        <dsp:cNvPr id="0" name=""/>
        <dsp:cNvSpPr/>
      </dsp:nvSpPr>
      <dsp:spPr>
        <a:xfrm>
          <a:off x="9019833" y="1152247"/>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Prolonged droughts leading to water shortages</a:t>
          </a:r>
        </a:p>
      </dsp:txBody>
      <dsp:txXfrm>
        <a:off x="9019833" y="1152247"/>
        <a:ext cx="1437890" cy="575156"/>
      </dsp:txXfrm>
    </dsp:sp>
    <dsp:sp modelId="{40A0E5AD-A640-4CB3-AC56-D610A0BE41CB}">
      <dsp:nvSpPr>
        <dsp:cNvPr id="0" name=""/>
        <dsp:cNvSpPr/>
      </dsp:nvSpPr>
      <dsp:spPr>
        <a:xfrm>
          <a:off x="4231657" y="2086876"/>
          <a:ext cx="877113" cy="87711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A4B8DF-CA37-4941-B302-96258D2C5FD3}">
      <dsp:nvSpPr>
        <dsp:cNvPr id="0" name=""/>
        <dsp:cNvSpPr/>
      </dsp:nvSpPr>
      <dsp:spPr>
        <a:xfrm>
          <a:off x="4418583" y="2273802"/>
          <a:ext cx="503261" cy="503261"/>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3D93D31-F37B-4360-9D35-FC874EFB278D}">
      <dsp:nvSpPr>
        <dsp:cNvPr id="0" name=""/>
        <dsp:cNvSpPr/>
      </dsp:nvSpPr>
      <dsp:spPr>
        <a:xfrm>
          <a:off x="3951268" y="3237189"/>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Erratic flows in streams (erosion and flooding)</a:t>
          </a:r>
        </a:p>
      </dsp:txBody>
      <dsp:txXfrm>
        <a:off x="3951268" y="3237189"/>
        <a:ext cx="1437890" cy="575156"/>
      </dsp:txXfrm>
    </dsp:sp>
    <dsp:sp modelId="{647F7A51-FC4D-4E24-A26C-B67C2953574C}">
      <dsp:nvSpPr>
        <dsp:cNvPr id="0" name=""/>
        <dsp:cNvSpPr/>
      </dsp:nvSpPr>
      <dsp:spPr>
        <a:xfrm>
          <a:off x="5921179" y="2086876"/>
          <a:ext cx="877113" cy="87711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8DECE3-9289-415D-ABB0-7608FFBC60E3}">
      <dsp:nvSpPr>
        <dsp:cNvPr id="0" name=""/>
        <dsp:cNvSpPr/>
      </dsp:nvSpPr>
      <dsp:spPr>
        <a:xfrm>
          <a:off x="6108104" y="2273802"/>
          <a:ext cx="503261" cy="503261"/>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82B089A-8507-4376-9DE9-0A9AB973B955}">
      <dsp:nvSpPr>
        <dsp:cNvPr id="0" name=""/>
        <dsp:cNvSpPr/>
      </dsp:nvSpPr>
      <dsp:spPr>
        <a:xfrm>
          <a:off x="5640790" y="3237189"/>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Invasive species, insects, and disease</a:t>
          </a:r>
        </a:p>
      </dsp:txBody>
      <dsp:txXfrm>
        <a:off x="5640790" y="3237189"/>
        <a:ext cx="1437890" cy="5751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4F12D8-B084-4653-B80E-1751EC416934}">
      <dsp:nvSpPr>
        <dsp:cNvPr id="0" name=""/>
        <dsp:cNvSpPr/>
      </dsp:nvSpPr>
      <dsp:spPr>
        <a:xfrm>
          <a:off x="551497" y="1535811"/>
          <a:ext cx="4411980" cy="323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2017–2020</a:t>
          </a:r>
        </a:p>
      </dsp:txBody>
      <dsp:txXfrm>
        <a:off x="551497" y="1535811"/>
        <a:ext cx="4411980" cy="323178"/>
      </dsp:txXfrm>
    </dsp:sp>
    <dsp:sp modelId="{98854337-B4CD-49D8-B9D9-3238CE9A781A}">
      <dsp:nvSpPr>
        <dsp:cNvPr id="0" name=""/>
        <dsp:cNvSpPr/>
      </dsp:nvSpPr>
      <dsp:spPr>
        <a:xfrm>
          <a:off x="0" y="1372792"/>
          <a:ext cx="11029950" cy="114399"/>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353728-D87D-4DBE-8B50-58B10EC88C12}">
      <dsp:nvSpPr>
        <dsp:cNvPr id="0" name=""/>
        <dsp:cNvSpPr/>
      </dsp:nvSpPr>
      <dsp:spPr>
        <a:xfrm>
          <a:off x="330898" y="387885"/>
          <a:ext cx="4853178" cy="498709"/>
        </a:xfrm>
        <a:prstGeom prst="rect">
          <a:avLst/>
        </a:prstGeom>
        <a:solidFill>
          <a:schemeClr val="accent2">
            <a:tint val="40000"/>
            <a:alpha val="90000"/>
            <a:hueOff val="0"/>
            <a:satOff val="0"/>
            <a:lumOff val="0"/>
            <a:alphaOff val="0"/>
          </a:schemeClr>
        </a:solidFill>
        <a:ln w="2222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Brownfield Communitywide Assessment 2017-2020</a:t>
          </a:r>
        </a:p>
      </dsp:txBody>
      <dsp:txXfrm>
        <a:off x="330898" y="387885"/>
        <a:ext cx="4853178" cy="498709"/>
      </dsp:txXfrm>
    </dsp:sp>
    <dsp:sp modelId="{12600DF5-31C7-4F6F-9CCD-74EEDAAE5F00}">
      <dsp:nvSpPr>
        <dsp:cNvPr id="0" name=""/>
        <dsp:cNvSpPr/>
      </dsp:nvSpPr>
      <dsp:spPr>
        <a:xfrm>
          <a:off x="2757487" y="886595"/>
          <a:ext cx="0" cy="486197"/>
        </a:xfrm>
        <a:prstGeom prst="line">
          <a:avLst/>
        </a:prstGeom>
        <a:solidFill>
          <a:schemeClr val="accent2">
            <a:hueOff val="0"/>
            <a:satOff val="0"/>
            <a:lumOff val="0"/>
            <a:alphaOff val="0"/>
          </a:schemeClr>
        </a:solidFill>
        <a:ln w="6350" cap="rnd" cmpd="sng" algn="ctr">
          <a:solidFill>
            <a:schemeClr val="accent2">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603B7296-CE2D-4A6B-BC1A-1901A13D950D}">
      <dsp:nvSpPr>
        <dsp:cNvPr id="0" name=""/>
        <dsp:cNvSpPr/>
      </dsp:nvSpPr>
      <dsp:spPr>
        <a:xfrm>
          <a:off x="6066472" y="1000994"/>
          <a:ext cx="4411980" cy="323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2022–2026</a:t>
          </a:r>
        </a:p>
      </dsp:txBody>
      <dsp:txXfrm>
        <a:off x="6066472" y="1000994"/>
        <a:ext cx="4411980" cy="323178"/>
      </dsp:txXfrm>
    </dsp:sp>
    <dsp:sp modelId="{487FE54A-6075-4568-85EA-D918247F5B93}">
      <dsp:nvSpPr>
        <dsp:cNvPr id="0" name=""/>
        <dsp:cNvSpPr/>
      </dsp:nvSpPr>
      <dsp:spPr>
        <a:xfrm>
          <a:off x="5845873" y="1973389"/>
          <a:ext cx="4853178" cy="498709"/>
        </a:xfrm>
        <a:prstGeom prst="rect">
          <a:avLst/>
        </a:prstGeom>
        <a:solidFill>
          <a:schemeClr val="accent3">
            <a:tint val="40000"/>
            <a:alpha val="90000"/>
            <a:hueOff val="0"/>
            <a:satOff val="0"/>
            <a:lumOff val="0"/>
            <a:alphaOff val="0"/>
          </a:schemeClr>
        </a:solidFill>
        <a:ln w="2222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Assessment 2022-2026 </a:t>
          </a:r>
        </a:p>
      </dsp:txBody>
      <dsp:txXfrm>
        <a:off x="5845873" y="1973389"/>
        <a:ext cx="4853178" cy="498709"/>
      </dsp:txXfrm>
    </dsp:sp>
    <dsp:sp modelId="{B956A3E1-F38D-4DA3-AE83-ED664E8DB984}">
      <dsp:nvSpPr>
        <dsp:cNvPr id="0" name=""/>
        <dsp:cNvSpPr/>
      </dsp:nvSpPr>
      <dsp:spPr>
        <a:xfrm>
          <a:off x="8272462" y="1487192"/>
          <a:ext cx="0" cy="486197"/>
        </a:xfrm>
        <a:prstGeom prst="line">
          <a:avLst/>
        </a:prstGeom>
        <a:solidFill>
          <a:schemeClr val="accent3">
            <a:hueOff val="0"/>
            <a:satOff val="0"/>
            <a:lumOff val="0"/>
            <a:alphaOff val="0"/>
          </a:schemeClr>
        </a:solidFill>
        <a:ln w="6350" cap="rnd" cmpd="sng" algn="ctr">
          <a:solidFill>
            <a:schemeClr val="accent3">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03388866-A037-4F22-8E3B-6788C9CFB7F7}">
      <dsp:nvSpPr>
        <dsp:cNvPr id="0" name=""/>
        <dsp:cNvSpPr/>
      </dsp:nvSpPr>
      <dsp:spPr>
        <a:xfrm>
          <a:off x="2721737" y="1394242"/>
          <a:ext cx="71499" cy="71499"/>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C927D03D-2355-4496-A363-70C552AFEA05}">
      <dsp:nvSpPr>
        <dsp:cNvPr id="0" name=""/>
        <dsp:cNvSpPr/>
      </dsp:nvSpPr>
      <dsp:spPr>
        <a:xfrm>
          <a:off x="8236712" y="1394242"/>
          <a:ext cx="71499" cy="71499"/>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0BC3B4-3C5F-460C-A30F-E6D725020F11}" type="datetimeFigureOut">
              <a:rPr lang="en-US" smtClean="0"/>
              <a:t>9/18/2024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B20C07-A3EC-4563-ADCE-D974CCBE6F04}" type="slidenum">
              <a:rPr lang="en-US" smtClean="0"/>
              <a:t>‹#›</a:t>
            </a:fld>
            <a:endParaRPr lang="en-US" dirty="0"/>
          </a:p>
        </p:txBody>
      </p:sp>
    </p:spTree>
    <p:extLst>
      <p:ext uri="{BB962C8B-B14F-4D97-AF65-F5344CB8AC3E}">
        <p14:creationId xmlns:p14="http://schemas.microsoft.com/office/powerpoint/2010/main" val="4090473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9/18/2024</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49989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9/18/2024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03805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9/18/2024</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97549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9/18/2024</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69019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9/18/2024</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59625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9/18/2024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1512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9/18/2024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57671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9/18/2024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92716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9/18/2024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04630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9/18/2024</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30341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9/18/2024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58799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9/18/2024</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4362222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hf sldNum="0" hdr="0" ftr="0" dt="0"/>
  <p:txStyles>
    <p:title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mailto:gstabach@rvcog.or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diagramLayout" Target="../diagrams/layout4.xml"/><Relationship Id="rId7" Type="http://schemas.openxmlformats.org/officeDocument/2006/relationships/image" Target="../media/image36.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8EFDE-8C15-FB72-A978-E8FD84BA949C}"/>
              </a:ext>
            </a:extLst>
          </p:cNvPr>
          <p:cNvSpPr>
            <a:spLocks noGrp="1"/>
          </p:cNvSpPr>
          <p:nvPr>
            <p:ph type="title"/>
          </p:nvPr>
        </p:nvSpPr>
        <p:spPr/>
        <p:txBody>
          <a:bodyPr anchor="b">
            <a:normAutofit/>
          </a:bodyPr>
          <a:lstStyle/>
          <a:p>
            <a:r>
              <a:rPr lang="en-US" sz="6000" dirty="0">
                <a:solidFill>
                  <a:schemeClr val="tx1"/>
                </a:solidFill>
              </a:rPr>
              <a:t>Wildfire and Brownfields</a:t>
            </a:r>
          </a:p>
        </p:txBody>
      </p:sp>
      <p:sp>
        <p:nvSpPr>
          <p:cNvPr id="3" name="Subtitle 2">
            <a:extLst>
              <a:ext uri="{FF2B5EF4-FFF2-40B4-BE49-F238E27FC236}">
                <a16:creationId xmlns:a16="http://schemas.microsoft.com/office/drawing/2014/main" id="{1E9C7E3C-6F69-8B66-F46E-DC8C1B8E8FBF}"/>
              </a:ext>
            </a:extLst>
          </p:cNvPr>
          <p:cNvSpPr>
            <a:spLocks noGrp="1"/>
          </p:cNvSpPr>
          <p:nvPr>
            <p:ph idx="1"/>
          </p:nvPr>
        </p:nvSpPr>
        <p:spPr/>
        <p:txBody>
          <a:bodyPr anchor="t">
            <a:normAutofit/>
          </a:bodyPr>
          <a:lstStyle/>
          <a:p>
            <a:r>
              <a:rPr lang="en-US" sz="2800" dirty="0">
                <a:solidFill>
                  <a:schemeClr val="tx1">
                    <a:alpha val="60000"/>
                  </a:schemeClr>
                </a:solidFill>
              </a:rPr>
              <a:t>Greg Stabach, Natural Resources</a:t>
            </a:r>
          </a:p>
          <a:p>
            <a:r>
              <a:rPr lang="en-US" sz="2800" dirty="0">
                <a:solidFill>
                  <a:schemeClr val="tx1">
                    <a:alpha val="60000"/>
                  </a:schemeClr>
                </a:solidFill>
              </a:rPr>
              <a:t>Rogue Valley Council of Governments</a:t>
            </a:r>
          </a:p>
          <a:p>
            <a:r>
              <a:rPr lang="en-US" sz="2800" dirty="0">
                <a:solidFill>
                  <a:schemeClr val="tx1">
                    <a:alpha val="60000"/>
                  </a:schemeClr>
                </a:solidFill>
              </a:rPr>
              <a:t>Central Point, Oregon</a:t>
            </a:r>
          </a:p>
        </p:txBody>
      </p:sp>
      <p:pic>
        <p:nvPicPr>
          <p:cNvPr id="5" name="Content Placeholder 2">
            <a:extLst>
              <a:ext uri="{FF2B5EF4-FFF2-40B4-BE49-F238E27FC236}">
                <a16:creationId xmlns:a16="http://schemas.microsoft.com/office/drawing/2014/main" id="{B8FAC4C5-CB2F-0032-CB84-BE2418172D13}"/>
              </a:ext>
            </a:extLst>
          </p:cNvPr>
          <p:cNvPicPr>
            <a:picLocks noChangeAspect="1"/>
          </p:cNvPicPr>
          <p:nvPr/>
        </p:nvPicPr>
        <p:blipFill rotWithShape="1">
          <a:blip r:embed="rId2"/>
          <a:srcRect t="13495" b="11505"/>
          <a:stretch/>
        </p:blipFill>
        <p:spPr>
          <a:xfrm>
            <a:off x="6956438" y="2400191"/>
            <a:ext cx="5094885" cy="2865873"/>
          </a:xfrm>
          <a:prstGeom prst="rect">
            <a:avLst/>
          </a:prstGeom>
        </p:spPr>
      </p:pic>
      <p:pic>
        <p:nvPicPr>
          <p:cNvPr id="7" name="Picture 6" descr="A blue and white logo&#10;&#10;Description automatically generated">
            <a:extLst>
              <a:ext uri="{FF2B5EF4-FFF2-40B4-BE49-F238E27FC236}">
                <a16:creationId xmlns:a16="http://schemas.microsoft.com/office/drawing/2014/main" id="{13527A7E-19EC-467E-1E06-37E4A86D95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192" y="4742821"/>
            <a:ext cx="1267575" cy="1869673"/>
          </a:xfrm>
          <a:prstGeom prst="rect">
            <a:avLst/>
          </a:prstGeom>
        </p:spPr>
      </p:pic>
      <p:pic>
        <p:nvPicPr>
          <p:cNvPr id="10" name="Picture 9" descr="A blue circle with text and a logo&#10;&#10;Description automatically generated">
            <a:extLst>
              <a:ext uri="{FF2B5EF4-FFF2-40B4-BE49-F238E27FC236}">
                <a16:creationId xmlns:a16="http://schemas.microsoft.com/office/drawing/2014/main" id="{2F6DE319-94F5-C497-C24D-C18D0D360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8970" y="4773179"/>
            <a:ext cx="1874772" cy="1914082"/>
          </a:xfrm>
          <a:prstGeom prst="rect">
            <a:avLst/>
          </a:prstGeom>
        </p:spPr>
      </p:pic>
    </p:spTree>
    <p:extLst>
      <p:ext uri="{BB962C8B-B14F-4D97-AF65-F5344CB8AC3E}">
        <p14:creationId xmlns:p14="http://schemas.microsoft.com/office/powerpoint/2010/main" val="37535817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EB40C28F-C499-0668-0960-FEE6B8FDCB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4523" y="776597"/>
            <a:ext cx="7727347" cy="5669280"/>
          </a:xfrm>
          <a:prstGeom prst="rect">
            <a:avLst/>
          </a:prstGeom>
        </p:spPr>
      </p:pic>
      <p:sp>
        <p:nvSpPr>
          <p:cNvPr id="3" name="Freeform 4">
            <a:extLst>
              <a:ext uri="{FF2B5EF4-FFF2-40B4-BE49-F238E27FC236}">
                <a16:creationId xmlns:a16="http://schemas.microsoft.com/office/drawing/2014/main" id="{8B8B7CE0-4EDB-40DE-9FC7-0CA59578B1B4}"/>
              </a:ext>
            </a:extLst>
          </p:cNvPr>
          <p:cNvSpPr/>
          <p:nvPr/>
        </p:nvSpPr>
        <p:spPr>
          <a:xfrm>
            <a:off x="4321682" y="2914519"/>
            <a:ext cx="916781" cy="897732"/>
          </a:xfrm>
          <a:custGeom>
            <a:avLst/>
            <a:gdLst>
              <a:gd name="connsiteX0" fmla="*/ 916781 w 916781"/>
              <a:gd name="connsiteY0" fmla="*/ 840582 h 897732"/>
              <a:gd name="connsiteX1" fmla="*/ 892968 w 916781"/>
              <a:gd name="connsiteY1" fmla="*/ 769144 h 897732"/>
              <a:gd name="connsiteX2" fmla="*/ 633412 w 916781"/>
              <a:gd name="connsiteY2" fmla="*/ 600075 h 897732"/>
              <a:gd name="connsiteX3" fmla="*/ 452437 w 916781"/>
              <a:gd name="connsiteY3" fmla="*/ 438150 h 897732"/>
              <a:gd name="connsiteX4" fmla="*/ 335756 w 916781"/>
              <a:gd name="connsiteY4" fmla="*/ 283369 h 897732"/>
              <a:gd name="connsiteX5" fmla="*/ 190500 w 916781"/>
              <a:gd name="connsiteY5" fmla="*/ 114300 h 897732"/>
              <a:gd name="connsiteX6" fmla="*/ 88106 w 916781"/>
              <a:gd name="connsiteY6" fmla="*/ 0 h 897732"/>
              <a:gd name="connsiteX7" fmla="*/ 66675 w 916781"/>
              <a:gd name="connsiteY7" fmla="*/ 19050 h 897732"/>
              <a:gd name="connsiteX8" fmla="*/ 0 w 916781"/>
              <a:gd name="connsiteY8" fmla="*/ 90488 h 897732"/>
              <a:gd name="connsiteX9" fmla="*/ 109537 w 916781"/>
              <a:gd name="connsiteY9" fmla="*/ 285750 h 897732"/>
              <a:gd name="connsiteX10" fmla="*/ 269081 w 916781"/>
              <a:gd name="connsiteY10" fmla="*/ 559594 h 897732"/>
              <a:gd name="connsiteX11" fmla="*/ 431006 w 916781"/>
              <a:gd name="connsiteY11" fmla="*/ 683419 h 897732"/>
              <a:gd name="connsiteX12" fmla="*/ 581025 w 916781"/>
              <a:gd name="connsiteY12" fmla="*/ 795338 h 897732"/>
              <a:gd name="connsiteX13" fmla="*/ 757237 w 916781"/>
              <a:gd name="connsiteY13" fmla="*/ 885825 h 897732"/>
              <a:gd name="connsiteX14" fmla="*/ 842962 w 916781"/>
              <a:gd name="connsiteY14" fmla="*/ 897732 h 897732"/>
              <a:gd name="connsiteX15" fmla="*/ 916781 w 916781"/>
              <a:gd name="connsiteY15" fmla="*/ 840582 h 897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6781" h="897732">
                <a:moveTo>
                  <a:pt x="916781" y="840582"/>
                </a:moveTo>
                <a:lnTo>
                  <a:pt x="892968" y="769144"/>
                </a:lnTo>
                <a:lnTo>
                  <a:pt x="633412" y="600075"/>
                </a:lnTo>
                <a:lnTo>
                  <a:pt x="452437" y="438150"/>
                </a:lnTo>
                <a:lnTo>
                  <a:pt x="335756" y="283369"/>
                </a:lnTo>
                <a:lnTo>
                  <a:pt x="190500" y="114300"/>
                </a:lnTo>
                <a:lnTo>
                  <a:pt x="88106" y="0"/>
                </a:lnTo>
                <a:lnTo>
                  <a:pt x="66675" y="19050"/>
                </a:lnTo>
                <a:lnTo>
                  <a:pt x="0" y="90488"/>
                </a:lnTo>
                <a:lnTo>
                  <a:pt x="109537" y="285750"/>
                </a:lnTo>
                <a:lnTo>
                  <a:pt x="269081" y="559594"/>
                </a:lnTo>
                <a:lnTo>
                  <a:pt x="431006" y="683419"/>
                </a:lnTo>
                <a:lnTo>
                  <a:pt x="581025" y="795338"/>
                </a:lnTo>
                <a:lnTo>
                  <a:pt x="757237" y="885825"/>
                </a:lnTo>
                <a:lnTo>
                  <a:pt x="842962" y="897732"/>
                </a:lnTo>
                <a:lnTo>
                  <a:pt x="916781" y="840582"/>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92228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2" descr="Map&#10;&#10;Description automatically generated">
            <a:extLst>
              <a:ext uri="{FF2B5EF4-FFF2-40B4-BE49-F238E27FC236}">
                <a16:creationId xmlns:a16="http://schemas.microsoft.com/office/drawing/2014/main" id="{CC5CA742-16E0-BA52-E19A-92AF4B86FB3A}"/>
              </a:ext>
            </a:extLst>
          </p:cNvPr>
          <p:cNvPicPr>
            <a:picLocks noChangeAspect="1"/>
          </p:cNvPicPr>
          <p:nvPr/>
        </p:nvPicPr>
        <p:blipFill>
          <a:blip r:embed="rId2"/>
          <a:stretch>
            <a:fillRect/>
          </a:stretch>
        </p:blipFill>
        <p:spPr>
          <a:xfrm>
            <a:off x="748904" y="1588821"/>
            <a:ext cx="5207792" cy="4114800"/>
          </a:xfrm>
          <a:prstGeom prst="rect">
            <a:avLst/>
          </a:prstGeom>
        </p:spPr>
      </p:pic>
      <p:pic>
        <p:nvPicPr>
          <p:cNvPr id="3" name="Picture 2">
            <a:extLst>
              <a:ext uri="{FF2B5EF4-FFF2-40B4-BE49-F238E27FC236}">
                <a16:creationId xmlns:a16="http://schemas.microsoft.com/office/drawing/2014/main" id="{B9F83678-5AA2-4DE4-C052-C730E8A1BC15}"/>
              </a:ext>
            </a:extLst>
          </p:cNvPr>
          <p:cNvPicPr>
            <a:picLocks noChangeAspect="1"/>
          </p:cNvPicPr>
          <p:nvPr/>
        </p:nvPicPr>
        <p:blipFill rotWithShape="1">
          <a:blip r:embed="rId3"/>
          <a:srcRect t="18170"/>
          <a:stretch/>
        </p:blipFill>
        <p:spPr>
          <a:xfrm>
            <a:off x="6206729" y="1588821"/>
            <a:ext cx="5207792" cy="4114800"/>
          </a:xfrm>
          <a:prstGeom prst="rect">
            <a:avLst/>
          </a:prstGeom>
        </p:spPr>
      </p:pic>
    </p:spTree>
    <p:extLst>
      <p:ext uri="{BB962C8B-B14F-4D97-AF65-F5344CB8AC3E}">
        <p14:creationId xmlns:p14="http://schemas.microsoft.com/office/powerpoint/2010/main" val="1971362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2" descr="Graphical user interface, application&#10;&#10;Description automatically generated">
            <a:extLst>
              <a:ext uri="{FF2B5EF4-FFF2-40B4-BE49-F238E27FC236}">
                <a16:creationId xmlns:a16="http://schemas.microsoft.com/office/drawing/2014/main" id="{B5C58FE0-F802-5181-8582-3730BDA0BE4E}"/>
              </a:ext>
            </a:extLst>
          </p:cNvPr>
          <p:cNvPicPr>
            <a:picLocks noChangeAspect="1"/>
          </p:cNvPicPr>
          <p:nvPr/>
        </p:nvPicPr>
        <p:blipFill>
          <a:blip r:embed="rId2"/>
          <a:stretch>
            <a:fillRect/>
          </a:stretch>
        </p:blipFill>
        <p:spPr>
          <a:xfrm>
            <a:off x="501342" y="1105319"/>
            <a:ext cx="10952430" cy="4994030"/>
          </a:xfrm>
          <a:prstGeom prst="rect">
            <a:avLst/>
          </a:prstGeom>
        </p:spPr>
      </p:pic>
    </p:spTree>
    <p:extLst>
      <p:ext uri="{BB962C8B-B14F-4D97-AF65-F5344CB8AC3E}">
        <p14:creationId xmlns:p14="http://schemas.microsoft.com/office/powerpoint/2010/main" val="4103961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descr="A picture containing text, outdoor, road, way&#10;&#10;Description automatically generated">
            <a:extLst>
              <a:ext uri="{FF2B5EF4-FFF2-40B4-BE49-F238E27FC236}">
                <a16:creationId xmlns:a16="http://schemas.microsoft.com/office/drawing/2014/main" id="{2DBA6EC4-FAF4-9E83-1ED9-AC42C25AC43A}"/>
              </a:ext>
            </a:extLst>
          </p:cNvPr>
          <p:cNvPicPr>
            <a:picLocks noChangeAspect="1"/>
          </p:cNvPicPr>
          <p:nvPr/>
        </p:nvPicPr>
        <p:blipFill>
          <a:blip r:embed="rId2"/>
          <a:stretch>
            <a:fillRect/>
          </a:stretch>
        </p:blipFill>
        <p:spPr>
          <a:xfrm>
            <a:off x="1055764" y="2435289"/>
            <a:ext cx="10080472" cy="3019701"/>
          </a:xfrm>
          <a:prstGeom prst="rect">
            <a:avLst/>
          </a:prstGeom>
        </p:spPr>
      </p:pic>
    </p:spTree>
    <p:extLst>
      <p:ext uri="{BB962C8B-B14F-4D97-AF65-F5344CB8AC3E}">
        <p14:creationId xmlns:p14="http://schemas.microsoft.com/office/powerpoint/2010/main" val="3270185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outdoor, road, highway&#10;&#10;Description automatically generated">
            <a:extLst>
              <a:ext uri="{FF2B5EF4-FFF2-40B4-BE49-F238E27FC236}">
                <a16:creationId xmlns:a16="http://schemas.microsoft.com/office/drawing/2014/main" id="{3F0F0AF9-547F-21BD-1783-9EFC1C4CFB26}"/>
              </a:ext>
            </a:extLst>
          </p:cNvPr>
          <p:cNvPicPr>
            <a:picLocks noChangeAspect="1"/>
          </p:cNvPicPr>
          <p:nvPr/>
        </p:nvPicPr>
        <p:blipFill>
          <a:blip r:embed="rId2"/>
          <a:stretch>
            <a:fillRect/>
          </a:stretch>
        </p:blipFill>
        <p:spPr>
          <a:xfrm>
            <a:off x="1055764" y="2341979"/>
            <a:ext cx="10080472" cy="3133421"/>
          </a:xfrm>
          <a:prstGeom prst="rect">
            <a:avLst/>
          </a:prstGeom>
        </p:spPr>
      </p:pic>
    </p:spTree>
    <p:extLst>
      <p:ext uri="{BB962C8B-B14F-4D97-AF65-F5344CB8AC3E}">
        <p14:creationId xmlns:p14="http://schemas.microsoft.com/office/powerpoint/2010/main" val="2767446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1" name="Rectangle 10">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Rectangle 12">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 name="Rectangle 14">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3">
            <a:extLst>
              <a:ext uri="{FF2B5EF4-FFF2-40B4-BE49-F238E27FC236}">
                <a16:creationId xmlns:a16="http://schemas.microsoft.com/office/drawing/2014/main" id="{13DFCE50-EDA3-15F4-55A5-8AAA4016FA16}"/>
              </a:ext>
            </a:extLst>
          </p:cNvPr>
          <p:cNvSpPr txBox="1">
            <a:spLocks/>
          </p:cNvSpPr>
          <p:nvPr/>
        </p:nvSpPr>
        <p:spPr>
          <a:xfrm>
            <a:off x="609906" y="702156"/>
            <a:ext cx="3568661" cy="1188720"/>
          </a:xfrm>
          <a:prstGeom prst="rect">
            <a:avLst/>
          </a:prstGeom>
        </p:spPr>
        <p:txBody>
          <a:bodyPr vert="horz" lIns="91440" tIns="45720" rIns="91440" bIns="45720" rtlCol="0" anchor="b">
            <a:normAutofit/>
          </a:bodyPr>
          <a:lst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sz="2800" b="0" kern="1200" cap="all" dirty="0">
                <a:solidFill>
                  <a:schemeClr val="tx1">
                    <a:lumMod val="75000"/>
                    <a:lumOff val="25000"/>
                  </a:schemeClr>
                </a:solidFill>
                <a:latin typeface="+mj-lt"/>
                <a:ea typeface="+mj-ea"/>
                <a:cs typeface="+mj-cs"/>
              </a:rPr>
              <a:t>Housing</a:t>
            </a:r>
          </a:p>
        </p:txBody>
      </p:sp>
      <p:sp>
        <p:nvSpPr>
          <p:cNvPr id="17" name="Rectangle 16">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 name="Content Placeholder 4">
            <a:extLst>
              <a:ext uri="{FF2B5EF4-FFF2-40B4-BE49-F238E27FC236}">
                <a16:creationId xmlns:a16="http://schemas.microsoft.com/office/drawing/2014/main" id="{45A54CF6-5E35-FC2B-F25E-555B25C0167F}"/>
              </a:ext>
            </a:extLst>
          </p:cNvPr>
          <p:cNvSpPr txBox="1">
            <a:spLocks/>
          </p:cNvSpPr>
          <p:nvPr/>
        </p:nvSpPr>
        <p:spPr>
          <a:xfrm>
            <a:off x="475248" y="2040835"/>
            <a:ext cx="3766582" cy="4059936"/>
          </a:xfrm>
          <a:prstGeom prst="rect">
            <a:avLst/>
          </a:prstGeom>
        </p:spPr>
        <p:txBody>
          <a:bodyPr vert="horz" lIns="91440" tIns="45720" rIns="91440" bIns="45720" rtlCol="0" anchor="ctr">
            <a:normAutofit lnSpcReduction="10000"/>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dirty="0"/>
              <a:t>2,537 homes</a:t>
            </a:r>
          </a:p>
          <a:p>
            <a:r>
              <a:rPr lang="en-US" dirty="0"/>
              <a:t>18 mobile home parks</a:t>
            </a:r>
          </a:p>
          <a:p>
            <a:r>
              <a:rPr lang="en-US" dirty="0"/>
              <a:t>4,200 displaced residents</a:t>
            </a:r>
          </a:p>
          <a:p>
            <a:r>
              <a:rPr lang="en-US" dirty="0"/>
              <a:t>Most of the mobile homes destroyed were serving as unsubsidized affordable housing for </a:t>
            </a:r>
            <a:r>
              <a:rPr lang="en-US" b="1" i="1" dirty="0"/>
              <a:t>low-income</a:t>
            </a:r>
            <a:r>
              <a:rPr lang="en-US" dirty="0"/>
              <a:t> residents. More than 3,500 mobile home residents were displaced and included the Rogue Valley’s most vulnerable: low income, </a:t>
            </a:r>
            <a:r>
              <a:rPr lang="en-US" b="1" i="1" dirty="0"/>
              <a:t>the elderly, and Latinx families including many seasonal agricultural and forestry workers.</a:t>
            </a:r>
          </a:p>
        </p:txBody>
      </p:sp>
      <p:pic>
        <p:nvPicPr>
          <p:cNvPr id="4" name="Picture 3" descr="A picture containing outdoor, ground, rock&#10;&#10;Description automatically generated">
            <a:extLst>
              <a:ext uri="{FF2B5EF4-FFF2-40B4-BE49-F238E27FC236}">
                <a16:creationId xmlns:a16="http://schemas.microsoft.com/office/drawing/2014/main" id="{E7E05779-174E-00CC-3623-D75D97E771A7}"/>
              </a:ext>
            </a:extLst>
          </p:cNvPr>
          <p:cNvPicPr>
            <a:picLocks noChangeAspect="1"/>
          </p:cNvPicPr>
          <p:nvPr/>
        </p:nvPicPr>
        <p:blipFill rotWithShape="1">
          <a:blip r:embed="rId2"/>
          <a:srcRect l="11334" r="26841"/>
          <a:stretch/>
        </p:blipFill>
        <p:spPr>
          <a:xfrm>
            <a:off x="4654295" y="10"/>
            <a:ext cx="7537705" cy="6857990"/>
          </a:xfrm>
          <a:prstGeom prst="rect">
            <a:avLst/>
          </a:prstGeom>
        </p:spPr>
      </p:pic>
    </p:spTree>
    <p:extLst>
      <p:ext uri="{BB962C8B-B14F-4D97-AF65-F5344CB8AC3E}">
        <p14:creationId xmlns:p14="http://schemas.microsoft.com/office/powerpoint/2010/main" val="927497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F2BB43-1E8B-40A7-9733-9AEE76BFE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Rectangle 12">
            <a:extLst>
              <a:ext uri="{FF2B5EF4-FFF2-40B4-BE49-F238E27FC236}">
                <a16:creationId xmlns:a16="http://schemas.microsoft.com/office/drawing/2014/main" id="{2F2499BD-C67D-4CD4-9747-4DCC7EF1F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 name="Rectangle 14">
            <a:extLst>
              <a:ext uri="{FF2B5EF4-FFF2-40B4-BE49-F238E27FC236}">
                <a16:creationId xmlns:a16="http://schemas.microsoft.com/office/drawing/2014/main" id="{80D02CAC-A533-4E24-84A6-B3171E16A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6" name="Picture 5">
            <a:extLst>
              <a:ext uri="{FF2B5EF4-FFF2-40B4-BE49-F238E27FC236}">
                <a16:creationId xmlns:a16="http://schemas.microsoft.com/office/drawing/2014/main" id="{E075BD91-99D3-8FA9-A102-48545DDDE026}"/>
              </a:ext>
            </a:extLst>
          </p:cNvPr>
          <p:cNvPicPr>
            <a:picLocks noChangeAspect="1"/>
          </p:cNvPicPr>
          <p:nvPr/>
        </p:nvPicPr>
        <p:blipFill>
          <a:blip r:embed="rId2"/>
          <a:srcRect t="16603" r="3" b="7419"/>
          <a:stretch/>
        </p:blipFill>
        <p:spPr>
          <a:xfrm>
            <a:off x="20" y="2"/>
            <a:ext cx="4578252" cy="2608957"/>
          </a:xfrm>
          <a:prstGeom prst="rect">
            <a:avLst/>
          </a:prstGeom>
        </p:spPr>
      </p:pic>
      <p:sp>
        <p:nvSpPr>
          <p:cNvPr id="17" name="Rectangle 16">
            <a:extLst>
              <a:ext uri="{FF2B5EF4-FFF2-40B4-BE49-F238E27FC236}">
                <a16:creationId xmlns:a16="http://schemas.microsoft.com/office/drawing/2014/main" id="{2C2811D4-5347-4268-B736-DF29160D7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11819"/>
            <a:ext cx="4576634" cy="4235946"/>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3">
            <a:extLst>
              <a:ext uri="{FF2B5EF4-FFF2-40B4-BE49-F238E27FC236}">
                <a16:creationId xmlns:a16="http://schemas.microsoft.com/office/drawing/2014/main" id="{13DFCE50-EDA3-15F4-55A5-8AAA4016FA16}"/>
              </a:ext>
            </a:extLst>
          </p:cNvPr>
          <p:cNvSpPr txBox="1">
            <a:spLocks/>
          </p:cNvSpPr>
          <p:nvPr/>
        </p:nvSpPr>
        <p:spPr>
          <a:xfrm>
            <a:off x="584200" y="3066617"/>
            <a:ext cx="3412067" cy="897047"/>
          </a:xfrm>
          <a:prstGeom prst="rect">
            <a:avLst/>
          </a:prstGeom>
        </p:spPr>
        <p:txBody>
          <a:bodyPr vert="horz" lIns="91440" tIns="45720" rIns="91440" bIns="45720" rtlCol="0" anchor="ctr">
            <a:normAutofit/>
          </a:bodyPr>
          <a:lst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sz="2800" b="0" kern="1200" cap="all" dirty="0">
                <a:solidFill>
                  <a:srgbClr val="FFFFFF"/>
                </a:solidFill>
                <a:latin typeface="+mj-lt"/>
                <a:ea typeface="+mj-ea"/>
                <a:cs typeface="+mj-cs"/>
              </a:rPr>
              <a:t>Commercial/ Businesses</a:t>
            </a:r>
          </a:p>
        </p:txBody>
      </p:sp>
      <p:pic>
        <p:nvPicPr>
          <p:cNvPr id="5" name="Content Placeholder 5">
            <a:extLst>
              <a:ext uri="{FF2B5EF4-FFF2-40B4-BE49-F238E27FC236}">
                <a16:creationId xmlns:a16="http://schemas.microsoft.com/office/drawing/2014/main" id="{F026C2AF-BF43-2CB0-9104-97CDB96D3BA9}"/>
              </a:ext>
            </a:extLst>
          </p:cNvPr>
          <p:cNvPicPr>
            <a:picLocks noChangeAspect="1"/>
          </p:cNvPicPr>
          <p:nvPr/>
        </p:nvPicPr>
        <p:blipFill>
          <a:blip r:embed="rId3"/>
          <a:srcRect l="13131" r="3604"/>
          <a:stretch/>
        </p:blipFill>
        <p:spPr>
          <a:xfrm>
            <a:off x="4578270" y="-2"/>
            <a:ext cx="7613730" cy="6858000"/>
          </a:xfrm>
          <a:prstGeom prst="rect">
            <a:avLst/>
          </a:prstGeom>
        </p:spPr>
      </p:pic>
      <p:sp>
        <p:nvSpPr>
          <p:cNvPr id="19" name="Rectangle 18">
            <a:extLst>
              <a:ext uri="{FF2B5EF4-FFF2-40B4-BE49-F238E27FC236}">
                <a16:creationId xmlns:a16="http://schemas.microsoft.com/office/drawing/2014/main" id="{74EFA34C-3CB6-4E42-AA45-8B85EB878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0517" y="-460"/>
            <a:ext cx="9144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9313C9E-0227-4919-B36E-DE3343267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 y="2560620"/>
            <a:ext cx="4581144" cy="914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 name="Content Placeholder 4">
            <a:extLst>
              <a:ext uri="{FF2B5EF4-FFF2-40B4-BE49-F238E27FC236}">
                <a16:creationId xmlns:a16="http://schemas.microsoft.com/office/drawing/2014/main" id="{45A54CF6-5E35-FC2B-F25E-555B25C0167F}"/>
              </a:ext>
            </a:extLst>
          </p:cNvPr>
          <p:cNvSpPr txBox="1">
            <a:spLocks/>
          </p:cNvSpPr>
          <p:nvPr/>
        </p:nvSpPr>
        <p:spPr>
          <a:xfrm>
            <a:off x="590657" y="3963664"/>
            <a:ext cx="3415074" cy="2025896"/>
          </a:xfrm>
          <a:prstGeom prst="rect">
            <a:avLst/>
          </a:prstGeom>
        </p:spPr>
        <p:txBody>
          <a:bodyPr vert="horz" lIns="91440" tIns="45720" rIns="91440" bIns="45720" rtlCol="0" anchor="ctr">
            <a:normAutofit/>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dirty="0">
                <a:solidFill>
                  <a:srgbClr val="FFFFFF"/>
                </a:solidFill>
              </a:rPr>
              <a:t>171 Business</a:t>
            </a:r>
          </a:p>
          <a:p>
            <a:r>
              <a:rPr lang="en-US" dirty="0">
                <a:solidFill>
                  <a:srgbClr val="FFFFFF"/>
                </a:solidFill>
              </a:rPr>
              <a:t>Portions of downtown Phoenix and Talent</a:t>
            </a:r>
          </a:p>
          <a:p>
            <a:r>
              <a:rPr lang="en-US" dirty="0">
                <a:solidFill>
                  <a:srgbClr val="FFFFFF"/>
                </a:solidFill>
              </a:rPr>
              <a:t>Still recovering and rebuilding 4 years later</a:t>
            </a:r>
          </a:p>
        </p:txBody>
      </p:sp>
    </p:spTree>
    <p:extLst>
      <p:ext uri="{BB962C8B-B14F-4D97-AF65-F5344CB8AC3E}">
        <p14:creationId xmlns:p14="http://schemas.microsoft.com/office/powerpoint/2010/main" val="119680239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FDBD8-34DC-870C-55D1-8F5702BA20DA}"/>
              </a:ext>
            </a:extLst>
          </p:cNvPr>
          <p:cNvSpPr>
            <a:spLocks noGrp="1"/>
          </p:cNvSpPr>
          <p:nvPr>
            <p:ph type="title"/>
          </p:nvPr>
        </p:nvSpPr>
        <p:spPr/>
        <p:txBody>
          <a:bodyPr/>
          <a:lstStyle/>
          <a:p>
            <a:r>
              <a:rPr lang="en-US" dirty="0"/>
              <a:t>Impact #1 - Changed our thinking and priorities For application</a:t>
            </a:r>
          </a:p>
        </p:txBody>
      </p:sp>
      <p:sp>
        <p:nvSpPr>
          <p:cNvPr id="3" name="Content Placeholder 2">
            <a:extLst>
              <a:ext uri="{FF2B5EF4-FFF2-40B4-BE49-F238E27FC236}">
                <a16:creationId xmlns:a16="http://schemas.microsoft.com/office/drawing/2014/main" id="{877122C0-B689-539D-9A55-AF1D10A602E7}"/>
              </a:ext>
            </a:extLst>
          </p:cNvPr>
          <p:cNvSpPr>
            <a:spLocks noGrp="1"/>
          </p:cNvSpPr>
          <p:nvPr>
            <p:ph idx="1"/>
          </p:nvPr>
        </p:nvSpPr>
        <p:spPr>
          <a:xfrm>
            <a:off x="581192" y="1890876"/>
            <a:ext cx="11029615" cy="4795674"/>
          </a:xfrm>
        </p:spPr>
        <p:txBody>
          <a:bodyPr>
            <a:normAutofit/>
          </a:bodyPr>
          <a:lstStyle/>
          <a:p>
            <a:r>
              <a:rPr lang="en-US" sz="2400" b="1" i="1" u="sng" dirty="0"/>
              <a:t>Priority</a:t>
            </a:r>
            <a:r>
              <a:rPr lang="en-US" sz="2400" dirty="0"/>
              <a:t> – Areas impacted by the fire</a:t>
            </a:r>
          </a:p>
          <a:p>
            <a:pPr lvl="1"/>
            <a:r>
              <a:rPr lang="en-US" sz="2400" dirty="0"/>
              <a:t>Where were new brownfields created?</a:t>
            </a:r>
          </a:p>
          <a:p>
            <a:pPr lvl="1"/>
            <a:r>
              <a:rPr lang="en-US" sz="2400" dirty="0"/>
              <a:t>How were existing brownfield properties impacted?</a:t>
            </a:r>
          </a:p>
          <a:p>
            <a:pPr lvl="1"/>
            <a:r>
              <a:rPr lang="en-US" sz="2400" dirty="0"/>
              <a:t>How could the Brownfields program help with the rebuilding efforts?</a:t>
            </a:r>
          </a:p>
          <a:p>
            <a:pPr lvl="1"/>
            <a:r>
              <a:rPr lang="en-US" sz="2400" dirty="0"/>
              <a:t>What is different process wise? </a:t>
            </a:r>
            <a:r>
              <a:rPr lang="en-US" sz="2400" b="1" i="1" dirty="0"/>
              <a:t>Housing still the greatest need.</a:t>
            </a:r>
          </a:p>
          <a:p>
            <a:r>
              <a:rPr lang="en-US" sz="2400" b="1" i="1" u="sng" dirty="0"/>
              <a:t>Secondary </a:t>
            </a:r>
            <a:r>
              <a:rPr lang="en-US" sz="2400" dirty="0"/>
              <a:t>– other areas of Jackson County</a:t>
            </a:r>
          </a:p>
          <a:p>
            <a:pPr lvl="1"/>
            <a:r>
              <a:rPr lang="en-US" sz="2400" dirty="0"/>
              <a:t>Residents concerned but not directly impacted by fire.</a:t>
            </a:r>
          </a:p>
          <a:p>
            <a:endParaRPr lang="en-US" dirty="0"/>
          </a:p>
        </p:txBody>
      </p:sp>
    </p:spTree>
    <p:extLst>
      <p:ext uri="{BB962C8B-B14F-4D97-AF65-F5344CB8AC3E}">
        <p14:creationId xmlns:p14="http://schemas.microsoft.com/office/powerpoint/2010/main" val="30762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BA686987-87C6-ADC7-AB42-02118EF4640E}"/>
              </a:ext>
            </a:extLst>
          </p:cNvPr>
          <p:cNvSpPr>
            <a:spLocks noGrp="1"/>
          </p:cNvSpPr>
          <p:nvPr>
            <p:ph type="title"/>
          </p:nvPr>
        </p:nvSpPr>
        <p:spPr>
          <a:xfrm>
            <a:off x="672280" y="944752"/>
            <a:ext cx="3259016" cy="807848"/>
          </a:xfrm>
        </p:spPr>
        <p:txBody>
          <a:bodyPr>
            <a:normAutofit/>
          </a:bodyPr>
          <a:lstStyle/>
          <a:p>
            <a:r>
              <a:rPr lang="en-US" dirty="0">
                <a:solidFill>
                  <a:srgbClr val="FFFFFF"/>
                </a:solidFill>
              </a:rPr>
              <a:t>Our Vision</a:t>
            </a:r>
          </a:p>
        </p:txBody>
      </p:sp>
      <p:sp>
        <p:nvSpPr>
          <p:cNvPr id="14" name="Rectangle 13">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6" name="Rectangle 15">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8" name="Rectangle 17">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0AC9C0E6-8E5E-2198-4BDB-2E9C0DE6856A}"/>
              </a:ext>
            </a:extLst>
          </p:cNvPr>
          <p:cNvSpPr>
            <a:spLocks noGrp="1"/>
          </p:cNvSpPr>
          <p:nvPr>
            <p:ph idx="1"/>
          </p:nvPr>
        </p:nvSpPr>
        <p:spPr>
          <a:xfrm>
            <a:off x="672280" y="2012463"/>
            <a:ext cx="3123783" cy="3671936"/>
          </a:xfrm>
        </p:spPr>
        <p:txBody>
          <a:bodyPr anchor="t">
            <a:normAutofit/>
          </a:bodyPr>
          <a:lstStyle/>
          <a:p>
            <a:r>
              <a:rPr lang="en-US" dirty="0">
                <a:solidFill>
                  <a:srgbClr val="FFFFFF"/>
                </a:solidFill>
              </a:rPr>
              <a:t>Support recovery efforts (e.g. fire victims)</a:t>
            </a:r>
          </a:p>
          <a:p>
            <a:r>
              <a:rPr lang="en-US" dirty="0">
                <a:solidFill>
                  <a:srgbClr val="FFFFFF"/>
                </a:solidFill>
              </a:rPr>
              <a:t>Increase housing supply, particularly affordable housing</a:t>
            </a:r>
          </a:p>
          <a:p>
            <a:r>
              <a:rPr lang="en-US" dirty="0">
                <a:solidFill>
                  <a:srgbClr val="FFFFFF"/>
                </a:solidFill>
              </a:rPr>
              <a:t>Spur economic development and Real Estate Transactions</a:t>
            </a:r>
          </a:p>
          <a:p>
            <a:r>
              <a:rPr lang="en-US" dirty="0">
                <a:solidFill>
                  <a:srgbClr val="FFFFFF"/>
                </a:solidFill>
              </a:rPr>
              <a:t>Rebuild community</a:t>
            </a:r>
          </a:p>
          <a:p>
            <a:r>
              <a:rPr lang="en-US" dirty="0">
                <a:solidFill>
                  <a:srgbClr val="FFFFFF"/>
                </a:solidFill>
              </a:rPr>
              <a:t>Jobs</a:t>
            </a:r>
          </a:p>
          <a:p>
            <a:endParaRPr lang="en-US" dirty="0">
              <a:solidFill>
                <a:srgbClr val="FFFFFF"/>
              </a:solidFill>
            </a:endParaRPr>
          </a:p>
          <a:p>
            <a:endParaRPr lang="en-US" dirty="0">
              <a:solidFill>
                <a:srgbClr val="FFFFFF"/>
              </a:solidFill>
            </a:endParaRPr>
          </a:p>
        </p:txBody>
      </p:sp>
      <p:pic>
        <p:nvPicPr>
          <p:cNvPr id="5" name="Picture 4">
            <a:extLst>
              <a:ext uri="{FF2B5EF4-FFF2-40B4-BE49-F238E27FC236}">
                <a16:creationId xmlns:a16="http://schemas.microsoft.com/office/drawing/2014/main" id="{5924CA6B-BFFE-F6DD-720A-A56977D636C4}"/>
              </a:ext>
            </a:extLst>
          </p:cNvPr>
          <p:cNvPicPr>
            <a:picLocks noChangeAspect="1"/>
          </p:cNvPicPr>
          <p:nvPr/>
        </p:nvPicPr>
        <p:blipFill>
          <a:blip r:embed="rId2"/>
          <a:srcRect l="23085" r="10813" b="-1"/>
          <a:stretch/>
        </p:blipFill>
        <p:spPr>
          <a:xfrm>
            <a:off x="4241830" y="601200"/>
            <a:ext cx="7503636" cy="5789365"/>
          </a:xfrm>
          <a:prstGeom prst="rect">
            <a:avLst/>
          </a:prstGeom>
        </p:spPr>
      </p:pic>
    </p:spTree>
    <p:extLst>
      <p:ext uri="{BB962C8B-B14F-4D97-AF65-F5344CB8AC3E}">
        <p14:creationId xmlns:p14="http://schemas.microsoft.com/office/powerpoint/2010/main" val="3791233721"/>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3144-7D74-081F-12B9-D14EA7C597D5}"/>
              </a:ext>
            </a:extLst>
          </p:cNvPr>
          <p:cNvSpPr>
            <a:spLocks noGrp="1"/>
          </p:cNvSpPr>
          <p:nvPr>
            <p:ph type="title"/>
          </p:nvPr>
        </p:nvSpPr>
        <p:spPr/>
        <p:txBody>
          <a:bodyPr/>
          <a:lstStyle/>
          <a:p>
            <a:r>
              <a:rPr lang="en-US" dirty="0"/>
              <a:t>Impact #2:  New brownfields and brownfields impacted</a:t>
            </a:r>
          </a:p>
        </p:txBody>
      </p:sp>
      <p:sp>
        <p:nvSpPr>
          <p:cNvPr id="3" name="Content Placeholder 2">
            <a:extLst>
              <a:ext uri="{FF2B5EF4-FFF2-40B4-BE49-F238E27FC236}">
                <a16:creationId xmlns:a16="http://schemas.microsoft.com/office/drawing/2014/main" id="{0F46762C-50DA-381D-DF75-F1D9E3E1764D}"/>
              </a:ext>
            </a:extLst>
          </p:cNvPr>
          <p:cNvSpPr>
            <a:spLocks noGrp="1"/>
          </p:cNvSpPr>
          <p:nvPr>
            <p:ph idx="1"/>
          </p:nvPr>
        </p:nvSpPr>
        <p:spPr>
          <a:xfrm>
            <a:off x="581192" y="2340864"/>
            <a:ext cx="11029615" cy="1633826"/>
          </a:xfrm>
        </p:spPr>
        <p:txBody>
          <a:bodyPr/>
          <a:lstStyle/>
          <a:p>
            <a:r>
              <a:rPr lang="en-US" dirty="0"/>
              <a:t>Revise and update brownfield inventories</a:t>
            </a:r>
          </a:p>
        </p:txBody>
      </p:sp>
    </p:spTree>
    <p:extLst>
      <p:ext uri="{BB962C8B-B14F-4D97-AF65-F5344CB8AC3E}">
        <p14:creationId xmlns:p14="http://schemas.microsoft.com/office/powerpoint/2010/main" val="659830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ABBCE0-E08C-4BBE-9FD2-E2B253D4D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393FD2E9-EA66-4545-CB7B-ED7547E42476}"/>
              </a:ext>
            </a:extLst>
          </p:cNvPr>
          <p:cNvSpPr>
            <a:spLocks noGrp="1"/>
          </p:cNvSpPr>
          <p:nvPr>
            <p:ph type="title"/>
          </p:nvPr>
        </p:nvSpPr>
        <p:spPr>
          <a:xfrm>
            <a:off x="581192" y="702156"/>
            <a:ext cx="11029616" cy="1188720"/>
          </a:xfrm>
        </p:spPr>
        <p:txBody>
          <a:bodyPr>
            <a:normAutofit/>
          </a:bodyPr>
          <a:lstStyle/>
          <a:p>
            <a:r>
              <a:rPr lang="en-US" dirty="0">
                <a:solidFill>
                  <a:schemeClr val="tx1">
                    <a:lumMod val="85000"/>
                    <a:lumOff val="15000"/>
                  </a:schemeClr>
                </a:solidFill>
              </a:rPr>
              <a:t>Presentation overview</a:t>
            </a:r>
          </a:p>
        </p:txBody>
      </p:sp>
      <p:sp>
        <p:nvSpPr>
          <p:cNvPr id="11" name="Rectangle 10">
            <a:extLst>
              <a:ext uri="{FF2B5EF4-FFF2-40B4-BE49-F238E27FC236}">
                <a16:creationId xmlns:a16="http://schemas.microsoft.com/office/drawing/2014/main" id="{FF426BAC-43D6-468E-B6FF-167034D5C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60727A"/>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Rectangle 12">
            <a:extLst>
              <a:ext uri="{FF2B5EF4-FFF2-40B4-BE49-F238E27FC236}">
                <a16:creationId xmlns:a16="http://schemas.microsoft.com/office/drawing/2014/main" id="{FB02D80E-5995-4C54-8387-5893C2C89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 name="Rectangle 14">
            <a:extLst>
              <a:ext uri="{FF2B5EF4-FFF2-40B4-BE49-F238E27FC236}">
                <a16:creationId xmlns:a16="http://schemas.microsoft.com/office/drawing/2014/main" id="{896083C8-1401-4950-AF56-E2FAFE42D6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aphicFrame>
        <p:nvGraphicFramePr>
          <p:cNvPr id="5" name="Content Placeholder 2">
            <a:extLst>
              <a:ext uri="{FF2B5EF4-FFF2-40B4-BE49-F238E27FC236}">
                <a16:creationId xmlns:a16="http://schemas.microsoft.com/office/drawing/2014/main" id="{A1B5B4AB-548B-208D-F5DD-FD2DC908AAF6}"/>
              </a:ext>
            </a:extLst>
          </p:cNvPr>
          <p:cNvGraphicFramePr>
            <a:graphicFrameLocks noGrp="1"/>
          </p:cNvGraphicFramePr>
          <p:nvPr>
            <p:ph idx="1"/>
            <p:extLst>
              <p:ext uri="{D42A27DB-BD31-4B8C-83A1-F6EECF244321}">
                <p14:modId xmlns:p14="http://schemas.microsoft.com/office/powerpoint/2010/main" val="1579315449"/>
              </p:ext>
            </p:extLst>
          </p:nvPr>
        </p:nvGraphicFramePr>
        <p:xfrm>
          <a:off x="581025" y="2341563"/>
          <a:ext cx="11029950" cy="3814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710672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D31D417F-B957-2203-D0DF-4F6D82A77662}"/>
              </a:ext>
            </a:extLst>
          </p:cNvPr>
          <p:cNvPicPr>
            <a:picLocks noChangeAspect="1"/>
          </p:cNvPicPr>
          <p:nvPr/>
        </p:nvPicPr>
        <p:blipFill>
          <a:blip r:embed="rId2"/>
          <a:stretch>
            <a:fillRect/>
          </a:stretch>
        </p:blipFill>
        <p:spPr>
          <a:xfrm>
            <a:off x="1270461" y="565484"/>
            <a:ext cx="9724801" cy="6292515"/>
          </a:xfrm>
          <a:prstGeom prst="rect">
            <a:avLst/>
          </a:prstGeom>
        </p:spPr>
      </p:pic>
    </p:spTree>
    <p:extLst>
      <p:ext uri="{BB962C8B-B14F-4D97-AF65-F5344CB8AC3E}">
        <p14:creationId xmlns:p14="http://schemas.microsoft.com/office/powerpoint/2010/main" val="3376356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5A307C22-3C64-FFA9-A089-D39F782FA192}"/>
              </a:ext>
            </a:extLst>
          </p:cNvPr>
          <p:cNvPicPr>
            <a:picLocks noChangeAspect="1"/>
          </p:cNvPicPr>
          <p:nvPr/>
        </p:nvPicPr>
        <p:blipFill>
          <a:blip r:embed="rId2"/>
          <a:stretch>
            <a:fillRect/>
          </a:stretch>
        </p:blipFill>
        <p:spPr>
          <a:xfrm>
            <a:off x="1091805" y="596766"/>
            <a:ext cx="9676458" cy="6261234"/>
          </a:xfrm>
          <a:prstGeom prst="rect">
            <a:avLst/>
          </a:prstGeom>
        </p:spPr>
      </p:pic>
    </p:spTree>
    <p:extLst>
      <p:ext uri="{BB962C8B-B14F-4D97-AF65-F5344CB8AC3E}">
        <p14:creationId xmlns:p14="http://schemas.microsoft.com/office/powerpoint/2010/main" val="1679792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0401440-1DC9-4C9E-A3BA-4DECEEB46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5B74988-DABA-E98C-21A6-82535359A311}"/>
              </a:ext>
            </a:extLst>
          </p:cNvPr>
          <p:cNvPicPr>
            <a:picLocks noChangeAspect="1"/>
          </p:cNvPicPr>
          <p:nvPr/>
        </p:nvPicPr>
        <p:blipFill>
          <a:blip r:embed="rId2"/>
          <a:stretch>
            <a:fillRect/>
          </a:stretch>
        </p:blipFill>
        <p:spPr>
          <a:xfrm>
            <a:off x="441139" y="1419302"/>
            <a:ext cx="5331481" cy="1679416"/>
          </a:xfrm>
          <a:prstGeom prst="rect">
            <a:avLst/>
          </a:prstGeom>
        </p:spPr>
      </p:pic>
      <p:cxnSp>
        <p:nvCxnSpPr>
          <p:cNvPr id="14" name="Straight Connector 13">
            <a:extLst>
              <a:ext uri="{FF2B5EF4-FFF2-40B4-BE49-F238E27FC236}">
                <a16:creationId xmlns:a16="http://schemas.microsoft.com/office/drawing/2014/main" id="{EEE3F140-02CB-4BBC-ABC0-8BF046C9D1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36050"/>
            <a:ext cx="0" cy="1645920"/>
          </a:xfrm>
          <a:prstGeom prst="line">
            <a:avLst/>
          </a:prstGeom>
          <a:ln w="19050">
            <a:solidFill>
              <a:srgbClr val="4653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95B5195-D8C7-D04B-A19E-363A85BEA379}"/>
              </a:ext>
            </a:extLst>
          </p:cNvPr>
          <p:cNvPicPr>
            <a:picLocks noChangeAspect="1"/>
          </p:cNvPicPr>
          <p:nvPr/>
        </p:nvPicPr>
        <p:blipFill>
          <a:blip r:embed="rId3"/>
          <a:stretch>
            <a:fillRect/>
          </a:stretch>
        </p:blipFill>
        <p:spPr>
          <a:xfrm>
            <a:off x="6417735" y="1252694"/>
            <a:ext cx="5331478" cy="2012632"/>
          </a:xfrm>
          <a:prstGeom prst="rect">
            <a:avLst/>
          </a:prstGeom>
        </p:spPr>
      </p:pic>
      <p:sp>
        <p:nvSpPr>
          <p:cNvPr id="16" name="Rectangle 15">
            <a:extLst>
              <a:ext uri="{FF2B5EF4-FFF2-40B4-BE49-F238E27FC236}">
                <a16:creationId xmlns:a16="http://schemas.microsoft.com/office/drawing/2014/main" id="{36B822CC-7DA9-4417-AA94-64CEB676F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219240"/>
            <a:ext cx="11301984"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8" name="Rectangle 17">
            <a:extLst>
              <a:ext uri="{FF2B5EF4-FFF2-40B4-BE49-F238E27FC236}">
                <a16:creationId xmlns:a16="http://schemas.microsoft.com/office/drawing/2014/main" id="{AFA01E88-71CC-4FF3-9E81-51E0C32B4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359623"/>
            <a:ext cx="11303626" cy="2051143"/>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DF28235A-77D8-805B-6D7F-F79059040265}"/>
              </a:ext>
            </a:extLst>
          </p:cNvPr>
          <p:cNvSpPr>
            <a:spLocks noGrp="1"/>
          </p:cNvSpPr>
          <p:nvPr>
            <p:ph type="title"/>
          </p:nvPr>
        </p:nvSpPr>
        <p:spPr>
          <a:xfrm>
            <a:off x="679600" y="4596992"/>
            <a:ext cx="3353432" cy="1607013"/>
          </a:xfrm>
        </p:spPr>
        <p:txBody>
          <a:bodyPr anchor="ctr">
            <a:normAutofit/>
          </a:bodyPr>
          <a:lstStyle/>
          <a:p>
            <a:r>
              <a:rPr lang="en-US" dirty="0">
                <a:solidFill>
                  <a:srgbClr val="FFFFFF"/>
                </a:solidFill>
              </a:rPr>
              <a:t>Example Site #1</a:t>
            </a:r>
          </a:p>
        </p:txBody>
      </p:sp>
      <p:sp>
        <p:nvSpPr>
          <p:cNvPr id="3" name="Content Placeholder 2">
            <a:extLst>
              <a:ext uri="{FF2B5EF4-FFF2-40B4-BE49-F238E27FC236}">
                <a16:creationId xmlns:a16="http://schemas.microsoft.com/office/drawing/2014/main" id="{45BF231A-3EA1-AE91-04BF-4B22F8604845}"/>
              </a:ext>
            </a:extLst>
          </p:cNvPr>
          <p:cNvSpPr>
            <a:spLocks noGrp="1"/>
          </p:cNvSpPr>
          <p:nvPr>
            <p:ph idx="1"/>
          </p:nvPr>
        </p:nvSpPr>
        <p:spPr>
          <a:xfrm>
            <a:off x="4271491" y="4596992"/>
            <a:ext cx="7240909" cy="1607012"/>
          </a:xfrm>
        </p:spPr>
        <p:txBody>
          <a:bodyPr>
            <a:normAutofit/>
          </a:bodyPr>
          <a:lstStyle/>
          <a:p>
            <a:r>
              <a:rPr lang="en-US" dirty="0">
                <a:solidFill>
                  <a:srgbClr val="FFFFFF"/>
                </a:solidFill>
              </a:rPr>
              <a:t>Former Gas Station</a:t>
            </a:r>
          </a:p>
          <a:p>
            <a:r>
              <a:rPr lang="en-US" dirty="0">
                <a:solidFill>
                  <a:srgbClr val="FFFFFF"/>
                </a:solidFill>
              </a:rPr>
              <a:t>Open Database Listing</a:t>
            </a:r>
          </a:p>
          <a:p>
            <a:r>
              <a:rPr lang="en-US" dirty="0">
                <a:solidFill>
                  <a:srgbClr val="FFFFFF"/>
                </a:solidFill>
              </a:rPr>
              <a:t>Vacant at Time of Fire</a:t>
            </a:r>
          </a:p>
          <a:p>
            <a:endParaRPr lang="en-US" dirty="0">
              <a:solidFill>
                <a:srgbClr val="FFFFFF"/>
              </a:solidFill>
            </a:endParaRPr>
          </a:p>
        </p:txBody>
      </p:sp>
    </p:spTree>
    <p:extLst>
      <p:ext uri="{BB962C8B-B14F-4D97-AF65-F5344CB8AC3E}">
        <p14:creationId xmlns:p14="http://schemas.microsoft.com/office/powerpoint/2010/main" val="959779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0401440-1DC9-4C9E-A3BA-4DECEEB46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45A31E6-AAA6-8FF9-6F9A-EFFABC41675A}"/>
              </a:ext>
            </a:extLst>
          </p:cNvPr>
          <p:cNvPicPr>
            <a:picLocks noChangeAspect="1"/>
          </p:cNvPicPr>
          <p:nvPr/>
        </p:nvPicPr>
        <p:blipFill>
          <a:blip r:embed="rId2"/>
          <a:stretch>
            <a:fillRect/>
          </a:stretch>
        </p:blipFill>
        <p:spPr>
          <a:xfrm>
            <a:off x="441139" y="1372651"/>
            <a:ext cx="5331481" cy="1772717"/>
          </a:xfrm>
          <a:prstGeom prst="rect">
            <a:avLst/>
          </a:prstGeom>
        </p:spPr>
      </p:pic>
      <p:cxnSp>
        <p:nvCxnSpPr>
          <p:cNvPr id="14" name="Straight Connector 13">
            <a:extLst>
              <a:ext uri="{FF2B5EF4-FFF2-40B4-BE49-F238E27FC236}">
                <a16:creationId xmlns:a16="http://schemas.microsoft.com/office/drawing/2014/main" id="{EEE3F140-02CB-4BBC-ABC0-8BF046C9D1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36050"/>
            <a:ext cx="0" cy="1645920"/>
          </a:xfrm>
          <a:prstGeom prst="line">
            <a:avLst/>
          </a:prstGeom>
          <a:ln w="19050">
            <a:solidFill>
              <a:srgbClr val="46535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005C970-029E-29F3-C1D5-9AA5E0E273EE}"/>
              </a:ext>
            </a:extLst>
          </p:cNvPr>
          <p:cNvPicPr>
            <a:picLocks noChangeAspect="1"/>
          </p:cNvPicPr>
          <p:nvPr/>
        </p:nvPicPr>
        <p:blipFill>
          <a:blip r:embed="rId3"/>
          <a:stretch>
            <a:fillRect/>
          </a:stretch>
        </p:blipFill>
        <p:spPr>
          <a:xfrm>
            <a:off x="6417735" y="1339330"/>
            <a:ext cx="5331478" cy="1839359"/>
          </a:xfrm>
          <a:prstGeom prst="rect">
            <a:avLst/>
          </a:prstGeom>
        </p:spPr>
      </p:pic>
      <p:sp>
        <p:nvSpPr>
          <p:cNvPr id="16" name="Rectangle 15">
            <a:extLst>
              <a:ext uri="{FF2B5EF4-FFF2-40B4-BE49-F238E27FC236}">
                <a16:creationId xmlns:a16="http://schemas.microsoft.com/office/drawing/2014/main" id="{36B822CC-7DA9-4417-AA94-64CEB676F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219240"/>
            <a:ext cx="11301984"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8" name="Rectangle 17">
            <a:extLst>
              <a:ext uri="{FF2B5EF4-FFF2-40B4-BE49-F238E27FC236}">
                <a16:creationId xmlns:a16="http://schemas.microsoft.com/office/drawing/2014/main" id="{AFA01E88-71CC-4FF3-9E81-51E0C32B4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359623"/>
            <a:ext cx="11303626" cy="2051143"/>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630F80C0-797D-8A7C-6C04-510E7C2ADAD5}"/>
              </a:ext>
            </a:extLst>
          </p:cNvPr>
          <p:cNvSpPr>
            <a:spLocks noGrp="1"/>
          </p:cNvSpPr>
          <p:nvPr>
            <p:ph type="title"/>
          </p:nvPr>
        </p:nvSpPr>
        <p:spPr>
          <a:xfrm>
            <a:off x="679600" y="4596992"/>
            <a:ext cx="3353432" cy="1607013"/>
          </a:xfrm>
        </p:spPr>
        <p:txBody>
          <a:bodyPr anchor="ctr">
            <a:normAutofit/>
          </a:bodyPr>
          <a:lstStyle/>
          <a:p>
            <a:r>
              <a:rPr lang="en-US" dirty="0">
                <a:solidFill>
                  <a:srgbClr val="FFFFFF"/>
                </a:solidFill>
              </a:rPr>
              <a:t>Example Site #2</a:t>
            </a:r>
          </a:p>
        </p:txBody>
      </p:sp>
      <p:sp>
        <p:nvSpPr>
          <p:cNvPr id="3" name="Content Placeholder 2">
            <a:extLst>
              <a:ext uri="{FF2B5EF4-FFF2-40B4-BE49-F238E27FC236}">
                <a16:creationId xmlns:a16="http://schemas.microsoft.com/office/drawing/2014/main" id="{751EC4F8-832A-97CA-1CD9-6448CD252438}"/>
              </a:ext>
            </a:extLst>
          </p:cNvPr>
          <p:cNvSpPr>
            <a:spLocks noGrp="1"/>
          </p:cNvSpPr>
          <p:nvPr>
            <p:ph idx="1"/>
          </p:nvPr>
        </p:nvSpPr>
        <p:spPr>
          <a:xfrm>
            <a:off x="4271491" y="4596992"/>
            <a:ext cx="7240909" cy="1607012"/>
          </a:xfrm>
        </p:spPr>
        <p:txBody>
          <a:bodyPr>
            <a:normAutofit/>
          </a:bodyPr>
          <a:lstStyle/>
          <a:p>
            <a:pPr>
              <a:lnSpc>
                <a:spcPct val="110000"/>
              </a:lnSpc>
            </a:pPr>
            <a:r>
              <a:rPr lang="en-US" sz="1500" dirty="0">
                <a:solidFill>
                  <a:srgbClr val="FFFFFF"/>
                </a:solidFill>
              </a:rPr>
              <a:t>Former Gas Station and Auto Service</a:t>
            </a:r>
          </a:p>
          <a:p>
            <a:pPr>
              <a:lnSpc>
                <a:spcPct val="110000"/>
              </a:lnSpc>
            </a:pPr>
            <a:r>
              <a:rPr lang="en-US" sz="1500" dirty="0">
                <a:solidFill>
                  <a:srgbClr val="FFFFFF"/>
                </a:solidFill>
              </a:rPr>
              <a:t>Open Database Listing</a:t>
            </a:r>
          </a:p>
          <a:p>
            <a:pPr>
              <a:lnSpc>
                <a:spcPct val="110000"/>
              </a:lnSpc>
            </a:pPr>
            <a:r>
              <a:rPr lang="en-US" sz="1500" dirty="0">
                <a:solidFill>
                  <a:srgbClr val="FFFFFF"/>
                </a:solidFill>
              </a:rPr>
              <a:t>Spills Possible During Fire</a:t>
            </a:r>
          </a:p>
          <a:p>
            <a:pPr>
              <a:lnSpc>
                <a:spcPct val="110000"/>
              </a:lnSpc>
            </a:pPr>
            <a:r>
              <a:rPr lang="en-US" sz="1500" dirty="0">
                <a:solidFill>
                  <a:srgbClr val="FFFFFF"/>
                </a:solidFill>
              </a:rPr>
              <a:t>For Sale</a:t>
            </a:r>
          </a:p>
          <a:p>
            <a:pPr>
              <a:lnSpc>
                <a:spcPct val="110000"/>
              </a:lnSpc>
            </a:pPr>
            <a:endParaRPr lang="en-US" sz="1500" dirty="0">
              <a:solidFill>
                <a:srgbClr val="FFFFFF"/>
              </a:solidFill>
            </a:endParaRPr>
          </a:p>
        </p:txBody>
      </p:sp>
    </p:spTree>
    <p:extLst>
      <p:ext uri="{BB962C8B-B14F-4D97-AF65-F5344CB8AC3E}">
        <p14:creationId xmlns:p14="http://schemas.microsoft.com/office/powerpoint/2010/main" val="3515671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F1056-BD6E-EC99-82E9-57240C481E61}"/>
              </a:ext>
            </a:extLst>
          </p:cNvPr>
          <p:cNvSpPr>
            <a:spLocks noGrp="1"/>
          </p:cNvSpPr>
          <p:nvPr>
            <p:ph type="title"/>
          </p:nvPr>
        </p:nvSpPr>
        <p:spPr/>
        <p:txBody>
          <a:bodyPr/>
          <a:lstStyle/>
          <a:p>
            <a:r>
              <a:rPr lang="en-US" dirty="0"/>
              <a:t>Impact #3 – FIRE AND CLIMATE RESILIENCY PLANNING</a:t>
            </a:r>
          </a:p>
        </p:txBody>
      </p:sp>
      <p:sp>
        <p:nvSpPr>
          <p:cNvPr id="3" name="Content Placeholder 2">
            <a:extLst>
              <a:ext uri="{FF2B5EF4-FFF2-40B4-BE49-F238E27FC236}">
                <a16:creationId xmlns:a16="http://schemas.microsoft.com/office/drawing/2014/main" id="{29E81952-2A53-3FD8-FFD9-1D6280E24DAF}"/>
              </a:ext>
            </a:extLst>
          </p:cNvPr>
          <p:cNvSpPr>
            <a:spLocks noGrp="1"/>
          </p:cNvSpPr>
          <p:nvPr>
            <p:ph idx="1"/>
          </p:nvPr>
        </p:nvSpPr>
        <p:spPr/>
        <p:txBody>
          <a:bodyPr/>
          <a:lstStyle/>
          <a:p>
            <a:r>
              <a:rPr lang="en-US" dirty="0"/>
              <a:t>DEFENSIBLE SPACE</a:t>
            </a:r>
          </a:p>
          <a:p>
            <a:r>
              <a:rPr lang="en-US" dirty="0"/>
              <a:t>NEW BUILDING MATERIALS AND METHODS</a:t>
            </a:r>
          </a:p>
          <a:p>
            <a:r>
              <a:rPr lang="en-US" dirty="0"/>
              <a:t>FIRE BREAKS</a:t>
            </a:r>
          </a:p>
          <a:p>
            <a:r>
              <a:rPr lang="en-US" dirty="0"/>
              <a:t>WATER</a:t>
            </a:r>
          </a:p>
          <a:p>
            <a:r>
              <a:rPr lang="en-US" dirty="0"/>
              <a:t>EVACUATION ROUTES</a:t>
            </a:r>
          </a:p>
          <a:p>
            <a:r>
              <a:rPr lang="en-US" dirty="0"/>
              <a:t>TEMPORARY HOUSING</a:t>
            </a:r>
          </a:p>
          <a:p>
            <a:r>
              <a:rPr lang="en-US" dirty="0"/>
              <a:t>PUTTING PEOPLE BACK TO WORK</a:t>
            </a:r>
          </a:p>
          <a:p>
            <a:r>
              <a:rPr lang="en-US" dirty="0"/>
              <a:t>LAND SWAPS</a:t>
            </a:r>
          </a:p>
        </p:txBody>
      </p:sp>
      <p:pic>
        <p:nvPicPr>
          <p:cNvPr id="4" name="Picture 3">
            <a:extLst>
              <a:ext uri="{FF2B5EF4-FFF2-40B4-BE49-F238E27FC236}">
                <a16:creationId xmlns:a16="http://schemas.microsoft.com/office/drawing/2014/main" id="{3A4C1B4D-2AB7-D800-644D-C0B8FA7BDE6E}"/>
              </a:ext>
            </a:extLst>
          </p:cNvPr>
          <p:cNvPicPr>
            <a:picLocks noChangeAspect="1"/>
          </p:cNvPicPr>
          <p:nvPr/>
        </p:nvPicPr>
        <p:blipFill>
          <a:blip r:embed="rId2"/>
          <a:srcRect r="47257"/>
          <a:stretch/>
        </p:blipFill>
        <p:spPr>
          <a:xfrm>
            <a:off x="5404516" y="2394770"/>
            <a:ext cx="4395788" cy="4000500"/>
          </a:xfrm>
          <a:prstGeom prst="rect">
            <a:avLst/>
          </a:prstGeom>
          <a:ln w="19050">
            <a:solidFill>
              <a:schemeClr val="tx1"/>
            </a:solidFill>
          </a:ln>
        </p:spPr>
      </p:pic>
    </p:spTree>
    <p:extLst>
      <p:ext uri="{BB962C8B-B14F-4D97-AF65-F5344CB8AC3E}">
        <p14:creationId xmlns:p14="http://schemas.microsoft.com/office/powerpoint/2010/main" val="1784999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2749E-7D78-A7A1-55DD-C9E013DB732E}"/>
              </a:ext>
            </a:extLst>
          </p:cNvPr>
          <p:cNvSpPr>
            <a:spLocks noGrp="1"/>
          </p:cNvSpPr>
          <p:nvPr>
            <p:ph type="title"/>
          </p:nvPr>
        </p:nvSpPr>
        <p:spPr/>
        <p:txBody>
          <a:bodyPr/>
          <a:lstStyle/>
          <a:p>
            <a:r>
              <a:rPr lang="en-US" dirty="0"/>
              <a:t>Where we are now? uPDATES</a:t>
            </a:r>
          </a:p>
        </p:txBody>
      </p:sp>
      <p:sp>
        <p:nvSpPr>
          <p:cNvPr id="3" name="Content Placeholder 2">
            <a:extLst>
              <a:ext uri="{FF2B5EF4-FFF2-40B4-BE49-F238E27FC236}">
                <a16:creationId xmlns:a16="http://schemas.microsoft.com/office/drawing/2014/main" id="{50FDBA3B-C276-57DC-CF3E-1F3E26C068D5}"/>
              </a:ext>
            </a:extLst>
          </p:cNvPr>
          <p:cNvSpPr>
            <a:spLocks noGrp="1"/>
          </p:cNvSpPr>
          <p:nvPr>
            <p:ph idx="1"/>
          </p:nvPr>
        </p:nvSpPr>
        <p:spPr>
          <a:xfrm>
            <a:off x="581193" y="1890876"/>
            <a:ext cx="11029615" cy="3381510"/>
          </a:xfrm>
        </p:spPr>
        <p:txBody>
          <a:bodyPr>
            <a:normAutofit/>
          </a:bodyPr>
          <a:lstStyle/>
          <a:p>
            <a:r>
              <a:rPr lang="en-US" dirty="0"/>
              <a:t>Year 2 of 4</a:t>
            </a:r>
          </a:p>
          <a:p>
            <a:pPr lvl="1"/>
            <a:r>
              <a:rPr lang="en-US" dirty="0"/>
              <a:t>Inventory</a:t>
            </a:r>
          </a:p>
          <a:p>
            <a:pPr lvl="1"/>
            <a:r>
              <a:rPr lang="en-US" dirty="0"/>
              <a:t>Phase 1 and Phase 2’s</a:t>
            </a:r>
          </a:p>
          <a:p>
            <a:pPr lvl="1"/>
            <a:r>
              <a:rPr lang="en-US" dirty="0"/>
              <a:t>Area Wide Planning (preliminary discussions with Talent downtown)</a:t>
            </a:r>
          </a:p>
          <a:p>
            <a:r>
              <a:rPr lang="en-US" dirty="0"/>
              <a:t>Looking at areas for housing opportunities (affordable, temporary, and permanent)</a:t>
            </a:r>
          </a:p>
          <a:p>
            <a:r>
              <a:rPr lang="en-US" dirty="0"/>
              <a:t>Working with Phoenix and Talent</a:t>
            </a:r>
          </a:p>
          <a:p>
            <a:r>
              <a:rPr lang="en-US" dirty="0"/>
              <a:t>Other areas in Jackson County  </a:t>
            </a:r>
          </a:p>
        </p:txBody>
      </p:sp>
    </p:spTree>
    <p:extLst>
      <p:ext uri="{BB962C8B-B14F-4D97-AF65-F5344CB8AC3E}">
        <p14:creationId xmlns:p14="http://schemas.microsoft.com/office/powerpoint/2010/main" val="2326737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34B7-C49E-3326-94BB-BB202AD65E94}"/>
              </a:ext>
            </a:extLst>
          </p:cNvPr>
          <p:cNvSpPr>
            <a:spLocks noGrp="1"/>
          </p:cNvSpPr>
          <p:nvPr>
            <p:ph type="title"/>
          </p:nvPr>
        </p:nvSpPr>
        <p:spPr/>
        <p:txBody>
          <a:bodyPr/>
          <a:lstStyle/>
          <a:p>
            <a:r>
              <a:rPr lang="en-US" dirty="0"/>
              <a:t>Lessons learned</a:t>
            </a:r>
          </a:p>
        </p:txBody>
      </p:sp>
      <p:sp>
        <p:nvSpPr>
          <p:cNvPr id="3" name="Content Placeholder 2">
            <a:extLst>
              <a:ext uri="{FF2B5EF4-FFF2-40B4-BE49-F238E27FC236}">
                <a16:creationId xmlns:a16="http://schemas.microsoft.com/office/drawing/2014/main" id="{54BC57C0-4F45-F46D-9F71-FEA9DE08D6EE}"/>
              </a:ext>
            </a:extLst>
          </p:cNvPr>
          <p:cNvSpPr>
            <a:spLocks noGrp="1"/>
          </p:cNvSpPr>
          <p:nvPr>
            <p:ph idx="1"/>
          </p:nvPr>
        </p:nvSpPr>
        <p:spPr>
          <a:xfrm>
            <a:off x="581192" y="2082767"/>
            <a:ext cx="11029615" cy="3634486"/>
          </a:xfrm>
        </p:spPr>
        <p:txBody>
          <a:bodyPr/>
          <a:lstStyle/>
          <a:p>
            <a:r>
              <a:rPr lang="en-US" dirty="0"/>
              <a:t>Prepare, Prepare, Prepare – Brownfields can help!</a:t>
            </a:r>
          </a:p>
          <a:p>
            <a:r>
              <a:rPr lang="en-US" dirty="0"/>
              <a:t>Timing – It proved to be difficult to overlap brownfield funding with redevelopment (application process)</a:t>
            </a:r>
          </a:p>
          <a:p>
            <a:r>
              <a:rPr lang="en-US" dirty="0"/>
              <a:t>Be flexible – Talent Commons</a:t>
            </a:r>
          </a:p>
          <a:p>
            <a:r>
              <a:rPr lang="en-US" dirty="0"/>
              <a:t>Information sharing/communication– determining the extent of clean-up activities is proving to be a challenge (above vs below ground)</a:t>
            </a:r>
          </a:p>
          <a:p>
            <a:r>
              <a:rPr lang="en-US" dirty="0"/>
              <a:t>Resources (personnel) spread thin, lots of funding coming in making it tough to coordinate on projects and rebuilding</a:t>
            </a:r>
          </a:p>
          <a:p>
            <a:r>
              <a:rPr lang="en-US" dirty="0"/>
              <a:t>Institutional hurdles – floodplains, public versus private utilities, mobile home parks, codes</a:t>
            </a:r>
          </a:p>
          <a:p>
            <a:endParaRPr lang="en-US" dirty="0"/>
          </a:p>
        </p:txBody>
      </p:sp>
    </p:spTree>
    <p:extLst>
      <p:ext uri="{BB962C8B-B14F-4D97-AF65-F5344CB8AC3E}">
        <p14:creationId xmlns:p14="http://schemas.microsoft.com/office/powerpoint/2010/main" val="3347865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1" name="Rectangle 10">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Rectangle 12">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 name="Rectangle 14">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useBgFill="1">
        <p:nvSpPr>
          <p:cNvPr id="17" name="Rectangle 16">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Yellow question mark">
            <a:extLst>
              <a:ext uri="{FF2B5EF4-FFF2-40B4-BE49-F238E27FC236}">
                <a16:creationId xmlns:a16="http://schemas.microsoft.com/office/drawing/2014/main" id="{7DB50D4D-6A60-697D-C659-246A150D1F1B}"/>
              </a:ext>
            </a:extLst>
          </p:cNvPr>
          <p:cNvPicPr>
            <a:picLocks noChangeAspect="1"/>
          </p:cNvPicPr>
          <p:nvPr/>
        </p:nvPicPr>
        <p:blipFill>
          <a:blip r:embed="rId2"/>
          <a:srcRect b="6250"/>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id="{9FA98EAA-A866-4C95-A2A8-44E46FBA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56000">
                <a:schemeClr val="tx1">
                  <a:alpha val="39000"/>
                </a:schemeClr>
              </a:gs>
              <a:gs pos="100000">
                <a:schemeClr val="tx1">
                  <a:alpha val="8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035576-4DA4-A0DA-3199-FF794125008B}"/>
              </a:ext>
            </a:extLst>
          </p:cNvPr>
          <p:cNvSpPr>
            <a:spLocks noGrp="1"/>
          </p:cNvSpPr>
          <p:nvPr>
            <p:ph type="title"/>
          </p:nvPr>
        </p:nvSpPr>
        <p:spPr>
          <a:xfrm>
            <a:off x="2103121" y="4727173"/>
            <a:ext cx="7985759" cy="868823"/>
          </a:xfrm>
        </p:spPr>
        <p:txBody>
          <a:bodyPr vert="horz" lIns="91440" tIns="45720" rIns="91440" bIns="45720" rtlCol="0" anchor="b">
            <a:normAutofit/>
          </a:bodyPr>
          <a:lstStyle/>
          <a:p>
            <a:pPr algn="ctr"/>
            <a:r>
              <a:rPr lang="en-US" sz="4000" dirty="0">
                <a:solidFill>
                  <a:schemeClr val="bg1"/>
                </a:solidFill>
              </a:rPr>
              <a:t>Questions?</a:t>
            </a:r>
          </a:p>
        </p:txBody>
      </p:sp>
    </p:spTree>
    <p:extLst>
      <p:ext uri="{BB962C8B-B14F-4D97-AF65-F5344CB8AC3E}">
        <p14:creationId xmlns:p14="http://schemas.microsoft.com/office/powerpoint/2010/main" val="2121763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14C05-F892-8DF5-3B57-429B384D6F2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4DDD1E9-AE45-FD01-5278-362D112107CF}"/>
              </a:ext>
            </a:extLst>
          </p:cNvPr>
          <p:cNvSpPr>
            <a:spLocks noGrp="1"/>
          </p:cNvSpPr>
          <p:nvPr>
            <p:ph idx="1"/>
          </p:nvPr>
        </p:nvSpPr>
        <p:spPr/>
        <p:txBody>
          <a:bodyPr/>
          <a:lstStyle/>
          <a:p>
            <a:r>
              <a:rPr lang="en-US" dirty="0"/>
              <a:t>Contact Information</a:t>
            </a:r>
          </a:p>
          <a:p>
            <a:r>
              <a:rPr lang="en-US" dirty="0"/>
              <a:t>Greg Stabach, Natural Resources Program Director</a:t>
            </a:r>
          </a:p>
          <a:p>
            <a:pPr lvl="1"/>
            <a:r>
              <a:rPr lang="en-US" dirty="0">
                <a:hlinkClick r:id="rId2"/>
              </a:rPr>
              <a:t>gstabach@rvcog.org</a:t>
            </a:r>
            <a:endParaRPr lang="en-US" dirty="0"/>
          </a:p>
          <a:p>
            <a:pPr lvl="1"/>
            <a:r>
              <a:rPr lang="en-US" dirty="0"/>
              <a:t>(541) 423-1370</a:t>
            </a:r>
          </a:p>
          <a:p>
            <a:pPr lvl="1"/>
            <a:r>
              <a:rPr lang="en-US" dirty="0"/>
              <a:t>PO Box 3275/155 North First Street</a:t>
            </a:r>
          </a:p>
          <a:p>
            <a:pPr lvl="1"/>
            <a:r>
              <a:rPr lang="en-US" dirty="0"/>
              <a:t>Central Point, OR.  97502</a:t>
            </a:r>
          </a:p>
        </p:txBody>
      </p:sp>
      <p:pic>
        <p:nvPicPr>
          <p:cNvPr id="4" name="Picture 3" descr="A blue and white logo&#10;&#10;Description automatically generated">
            <a:extLst>
              <a:ext uri="{FF2B5EF4-FFF2-40B4-BE49-F238E27FC236}">
                <a16:creationId xmlns:a16="http://schemas.microsoft.com/office/drawing/2014/main" id="{6F0CC135-DAA9-7E80-D31C-03BB77197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845" y="2869776"/>
            <a:ext cx="2202729" cy="3249025"/>
          </a:xfrm>
          <a:prstGeom prst="rect">
            <a:avLst/>
          </a:prstGeom>
        </p:spPr>
      </p:pic>
    </p:spTree>
    <p:extLst>
      <p:ext uri="{BB962C8B-B14F-4D97-AF65-F5344CB8AC3E}">
        <p14:creationId xmlns:p14="http://schemas.microsoft.com/office/powerpoint/2010/main" val="3443934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descr="Table&#10;&#10;Description automatically generated">
            <a:extLst>
              <a:ext uri="{FF2B5EF4-FFF2-40B4-BE49-F238E27FC236}">
                <a16:creationId xmlns:a16="http://schemas.microsoft.com/office/drawing/2014/main" id="{2339AFC7-C80B-DF9A-F02E-5CC3C7C9FA29}"/>
              </a:ext>
            </a:extLst>
          </p:cNvPr>
          <p:cNvPicPr>
            <a:picLocks noChangeAspect="1"/>
          </p:cNvPicPr>
          <p:nvPr/>
        </p:nvPicPr>
        <p:blipFill>
          <a:blip r:embed="rId2"/>
          <a:stretch>
            <a:fillRect/>
          </a:stretch>
        </p:blipFill>
        <p:spPr>
          <a:xfrm>
            <a:off x="2106653" y="1623219"/>
            <a:ext cx="7978694" cy="4114800"/>
          </a:xfrm>
          <a:prstGeom prst="rect">
            <a:avLst/>
          </a:prstGeom>
        </p:spPr>
      </p:pic>
    </p:spTree>
    <p:extLst>
      <p:ext uri="{BB962C8B-B14F-4D97-AF65-F5344CB8AC3E}">
        <p14:creationId xmlns:p14="http://schemas.microsoft.com/office/powerpoint/2010/main" val="229590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E2D9E2D-6126-C36E-0DB0-AB03B3A37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5963" y="685800"/>
            <a:ext cx="8144470" cy="5486400"/>
          </a:xfrm>
          <a:prstGeom prst="rect">
            <a:avLst/>
          </a:prstGeom>
        </p:spPr>
      </p:pic>
      <p:sp>
        <p:nvSpPr>
          <p:cNvPr id="5" name="Oval 4">
            <a:extLst>
              <a:ext uri="{FF2B5EF4-FFF2-40B4-BE49-F238E27FC236}">
                <a16:creationId xmlns:a16="http://schemas.microsoft.com/office/drawing/2014/main" id="{FD6B5554-A838-1D40-7768-CC3E36E67FC9}"/>
              </a:ext>
            </a:extLst>
          </p:cNvPr>
          <p:cNvSpPr/>
          <p:nvPr/>
        </p:nvSpPr>
        <p:spPr>
          <a:xfrm>
            <a:off x="3767814" y="5564713"/>
            <a:ext cx="651849" cy="416459"/>
          </a:xfrm>
          <a:prstGeom prst="ellipse">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34127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FBE9-621C-43AA-980F-954D133F2AE0}"/>
              </a:ext>
            </a:extLst>
          </p:cNvPr>
          <p:cNvSpPr>
            <a:spLocks noGrp="1"/>
          </p:cNvSpPr>
          <p:nvPr>
            <p:ph type="title"/>
          </p:nvPr>
        </p:nvSpPr>
        <p:spPr/>
        <p:txBody>
          <a:bodyPr/>
          <a:lstStyle/>
          <a:p>
            <a:r>
              <a:rPr lang="en-US" dirty="0"/>
              <a:t>Partners</a:t>
            </a:r>
          </a:p>
        </p:txBody>
      </p:sp>
      <p:sp>
        <p:nvSpPr>
          <p:cNvPr id="5" name="Text Placeholder 4">
            <a:extLst>
              <a:ext uri="{FF2B5EF4-FFF2-40B4-BE49-F238E27FC236}">
                <a16:creationId xmlns:a16="http://schemas.microsoft.com/office/drawing/2014/main" id="{B4402341-8774-BB27-6591-F32E440571A7}"/>
              </a:ext>
            </a:extLst>
          </p:cNvPr>
          <p:cNvSpPr>
            <a:spLocks noGrp="1"/>
          </p:cNvSpPr>
          <p:nvPr>
            <p:ph type="body" idx="1"/>
          </p:nvPr>
        </p:nvSpPr>
        <p:spPr>
          <a:xfrm>
            <a:off x="6416039" y="2058201"/>
            <a:ext cx="5194769" cy="557784"/>
          </a:xfrm>
        </p:spPr>
        <p:txBody>
          <a:bodyPr/>
          <a:lstStyle/>
          <a:p>
            <a:r>
              <a:rPr lang="en-US" dirty="0"/>
              <a:t>Partners</a:t>
            </a:r>
          </a:p>
        </p:txBody>
      </p:sp>
      <p:sp>
        <p:nvSpPr>
          <p:cNvPr id="3" name="Content Placeholder 2">
            <a:extLst>
              <a:ext uri="{FF2B5EF4-FFF2-40B4-BE49-F238E27FC236}">
                <a16:creationId xmlns:a16="http://schemas.microsoft.com/office/drawing/2014/main" id="{4AD8E682-8832-D757-AB1D-B5C611150FD8}"/>
              </a:ext>
            </a:extLst>
          </p:cNvPr>
          <p:cNvSpPr>
            <a:spLocks noGrp="1"/>
          </p:cNvSpPr>
          <p:nvPr>
            <p:ph sz="half" idx="2"/>
          </p:nvPr>
        </p:nvSpPr>
        <p:spPr>
          <a:xfrm>
            <a:off x="6416039" y="2956196"/>
            <a:ext cx="5194766" cy="2934999"/>
          </a:xfrm>
        </p:spPr>
        <p:txBody>
          <a:bodyPr/>
          <a:lstStyle/>
          <a:p>
            <a:r>
              <a:rPr lang="en-US" dirty="0"/>
              <a:t>Phoenix*</a:t>
            </a:r>
          </a:p>
          <a:p>
            <a:r>
              <a:rPr lang="en-US" dirty="0"/>
              <a:t>Talent*</a:t>
            </a:r>
          </a:p>
          <a:p>
            <a:r>
              <a:rPr lang="en-US" dirty="0"/>
              <a:t>Central Point**</a:t>
            </a:r>
          </a:p>
          <a:p>
            <a:r>
              <a:rPr lang="en-US" dirty="0"/>
              <a:t>Medford</a:t>
            </a:r>
          </a:p>
          <a:p>
            <a:r>
              <a:rPr lang="en-US" dirty="0"/>
              <a:t>Jackson County*</a:t>
            </a:r>
          </a:p>
          <a:p>
            <a:r>
              <a:rPr lang="en-US" dirty="0"/>
              <a:t>Grants Pass (Coalition grant only)</a:t>
            </a:r>
          </a:p>
        </p:txBody>
      </p:sp>
      <p:sp>
        <p:nvSpPr>
          <p:cNvPr id="6" name="Text Placeholder 5">
            <a:extLst>
              <a:ext uri="{FF2B5EF4-FFF2-40B4-BE49-F238E27FC236}">
                <a16:creationId xmlns:a16="http://schemas.microsoft.com/office/drawing/2014/main" id="{92D7D929-70DD-9B04-71DD-5983231784B0}"/>
              </a:ext>
            </a:extLst>
          </p:cNvPr>
          <p:cNvSpPr>
            <a:spLocks noGrp="1"/>
          </p:cNvSpPr>
          <p:nvPr>
            <p:ph type="body" sz="quarter" idx="3"/>
          </p:nvPr>
        </p:nvSpPr>
        <p:spPr>
          <a:xfrm>
            <a:off x="688479" y="2190602"/>
            <a:ext cx="5194770" cy="553373"/>
          </a:xfrm>
        </p:spPr>
        <p:txBody>
          <a:bodyPr/>
          <a:lstStyle/>
          <a:p>
            <a:r>
              <a:rPr lang="en-US" dirty="0"/>
              <a:t>Brownfields Program</a:t>
            </a:r>
          </a:p>
        </p:txBody>
      </p:sp>
      <p:sp>
        <p:nvSpPr>
          <p:cNvPr id="7" name="Content Placeholder 6">
            <a:extLst>
              <a:ext uri="{FF2B5EF4-FFF2-40B4-BE49-F238E27FC236}">
                <a16:creationId xmlns:a16="http://schemas.microsoft.com/office/drawing/2014/main" id="{5E434D2D-16C1-4984-B6E8-F4D1B078AA2D}"/>
              </a:ext>
            </a:extLst>
          </p:cNvPr>
          <p:cNvSpPr>
            <a:spLocks noGrp="1"/>
          </p:cNvSpPr>
          <p:nvPr>
            <p:ph sz="quarter" idx="4"/>
          </p:nvPr>
        </p:nvSpPr>
        <p:spPr>
          <a:xfrm>
            <a:off x="497558" y="2956197"/>
            <a:ext cx="5194771" cy="2934999"/>
          </a:xfrm>
        </p:spPr>
        <p:txBody>
          <a:bodyPr/>
          <a:lstStyle/>
          <a:p>
            <a:r>
              <a:rPr lang="en-US" dirty="0"/>
              <a:t>Pre 2016 – Individual Projects</a:t>
            </a:r>
          </a:p>
          <a:p>
            <a:r>
              <a:rPr lang="en-US" dirty="0"/>
              <a:t>Inventory (Business Oregon)</a:t>
            </a:r>
          </a:p>
          <a:p>
            <a:r>
              <a:rPr lang="en-US" dirty="0"/>
              <a:t>Coalition Community Wide Assessment Program 2017-2020 </a:t>
            </a:r>
          </a:p>
          <a:p>
            <a:r>
              <a:rPr lang="en-US" dirty="0"/>
              <a:t>Post Fire Inventory (Business Oregon)</a:t>
            </a:r>
          </a:p>
          <a:p>
            <a:r>
              <a:rPr lang="en-US" dirty="0"/>
              <a:t>Community Wide Assessment Grant (2022-2026)</a:t>
            </a:r>
          </a:p>
          <a:p>
            <a:endParaRPr lang="en-US" dirty="0"/>
          </a:p>
          <a:p>
            <a:endParaRPr lang="en-US" dirty="0"/>
          </a:p>
        </p:txBody>
      </p:sp>
    </p:spTree>
    <p:extLst>
      <p:ext uri="{BB962C8B-B14F-4D97-AF65-F5344CB8AC3E}">
        <p14:creationId xmlns:p14="http://schemas.microsoft.com/office/powerpoint/2010/main" val="3207324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04BED40-EAF7-4E55-AFF7-2CD840EBD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075BF0F-518C-419F-6E41-9EC4BE730AB1}"/>
              </a:ext>
            </a:extLst>
          </p:cNvPr>
          <p:cNvSpPr>
            <a:spLocks noGrp="1"/>
          </p:cNvSpPr>
          <p:nvPr>
            <p:ph type="title"/>
          </p:nvPr>
        </p:nvSpPr>
        <p:spPr>
          <a:xfrm>
            <a:off x="581193" y="702156"/>
            <a:ext cx="6309003" cy="1013800"/>
          </a:xfrm>
        </p:spPr>
        <p:txBody>
          <a:bodyPr>
            <a:normAutofit/>
          </a:bodyPr>
          <a:lstStyle/>
          <a:p>
            <a:r>
              <a:rPr lang="en-US" dirty="0">
                <a:solidFill>
                  <a:schemeClr val="tx2"/>
                </a:solidFill>
              </a:rPr>
              <a:t>Jackson county - Background</a:t>
            </a:r>
          </a:p>
        </p:txBody>
      </p:sp>
      <p:sp>
        <p:nvSpPr>
          <p:cNvPr id="11" name="Rectangle 10">
            <a:extLst>
              <a:ext uri="{FF2B5EF4-FFF2-40B4-BE49-F238E27FC236}">
                <a16:creationId xmlns:a16="http://schemas.microsoft.com/office/drawing/2014/main" id="{F367CCF1-BB1E-41CF-8499-94A870C33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66751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A41B8A10-8405-AFE4-D433-8B89884A3E16}"/>
              </a:ext>
            </a:extLst>
          </p:cNvPr>
          <p:cNvSpPr>
            <a:spLocks noGrp="1"/>
          </p:cNvSpPr>
          <p:nvPr>
            <p:ph idx="1"/>
          </p:nvPr>
        </p:nvSpPr>
        <p:spPr>
          <a:xfrm>
            <a:off x="581194" y="2130251"/>
            <a:ext cx="6309003" cy="2783568"/>
          </a:xfrm>
        </p:spPr>
        <p:txBody>
          <a:bodyPr>
            <a:normAutofit/>
          </a:bodyPr>
          <a:lstStyle/>
          <a:p>
            <a:r>
              <a:rPr lang="en-US" dirty="0">
                <a:solidFill>
                  <a:schemeClr val="tx2"/>
                </a:solidFill>
              </a:rPr>
              <a:t>Close to 200,000 residents</a:t>
            </a:r>
          </a:p>
          <a:p>
            <a:r>
              <a:rPr lang="en-US" dirty="0">
                <a:solidFill>
                  <a:schemeClr val="tx2"/>
                </a:solidFill>
              </a:rPr>
              <a:t>Bear Creek most urbanized watershed in Southern Oregon</a:t>
            </a:r>
          </a:p>
          <a:p>
            <a:r>
              <a:rPr lang="en-US" dirty="0">
                <a:solidFill>
                  <a:schemeClr val="tx2"/>
                </a:solidFill>
              </a:rPr>
              <a:t>Agricultural and Tourism</a:t>
            </a:r>
          </a:p>
          <a:p>
            <a:r>
              <a:rPr lang="en-US" dirty="0">
                <a:solidFill>
                  <a:schemeClr val="tx2"/>
                </a:solidFill>
              </a:rPr>
              <a:t>Former timber area</a:t>
            </a:r>
          </a:p>
          <a:p>
            <a:r>
              <a:rPr lang="en-US" dirty="0">
                <a:solidFill>
                  <a:schemeClr val="tx2"/>
                </a:solidFill>
              </a:rPr>
              <a:t>Rogue River</a:t>
            </a:r>
          </a:p>
          <a:p>
            <a:r>
              <a:rPr lang="en-US" dirty="0">
                <a:solidFill>
                  <a:schemeClr val="tx2"/>
                </a:solidFill>
              </a:rPr>
              <a:t>Outdoor activities - Fishing, rafting, hiking</a:t>
            </a:r>
          </a:p>
        </p:txBody>
      </p:sp>
      <p:pic>
        <p:nvPicPr>
          <p:cNvPr id="5" name="Picture 4">
            <a:extLst>
              <a:ext uri="{FF2B5EF4-FFF2-40B4-BE49-F238E27FC236}">
                <a16:creationId xmlns:a16="http://schemas.microsoft.com/office/drawing/2014/main" id="{758CB141-BF7D-FC12-84A7-59E34DA89243}"/>
              </a:ext>
            </a:extLst>
          </p:cNvPr>
          <p:cNvPicPr>
            <a:picLocks noChangeAspect="1"/>
          </p:cNvPicPr>
          <p:nvPr/>
        </p:nvPicPr>
        <p:blipFill>
          <a:blip r:embed="rId2">
            <a:extLst>
              <a:ext uri="{28A0092B-C50C-407E-A947-70E740481C1C}">
                <a14:useLocalDpi xmlns:a14="http://schemas.microsoft.com/office/drawing/2010/main" val="0"/>
              </a:ext>
            </a:extLst>
          </a:blip>
          <a:srcRect l="30845" r="30845"/>
          <a:stretch/>
        </p:blipFill>
        <p:spPr>
          <a:xfrm>
            <a:off x="7521283" y="10"/>
            <a:ext cx="4670717" cy="6857990"/>
          </a:xfrm>
          <a:prstGeom prst="rect">
            <a:avLst/>
          </a:prstGeom>
        </p:spPr>
      </p:pic>
    </p:spTree>
    <p:extLst>
      <p:ext uri="{BB962C8B-B14F-4D97-AF65-F5344CB8AC3E}">
        <p14:creationId xmlns:p14="http://schemas.microsoft.com/office/powerpoint/2010/main" val="1348732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B2F9-7336-C303-AAA3-0C109FD84FDA}"/>
              </a:ext>
            </a:extLst>
          </p:cNvPr>
          <p:cNvSpPr>
            <a:spLocks noGrp="1"/>
          </p:cNvSpPr>
          <p:nvPr>
            <p:ph type="title"/>
          </p:nvPr>
        </p:nvSpPr>
        <p:spPr>
          <a:xfrm>
            <a:off x="581192" y="702156"/>
            <a:ext cx="11029616" cy="1188720"/>
          </a:xfrm>
        </p:spPr>
        <p:txBody>
          <a:bodyPr>
            <a:normAutofit/>
          </a:bodyPr>
          <a:lstStyle/>
          <a:p>
            <a:r>
              <a:rPr lang="en-US" dirty="0"/>
              <a:t>Local Concerns from a changing climate</a:t>
            </a:r>
          </a:p>
        </p:txBody>
      </p:sp>
      <p:graphicFrame>
        <p:nvGraphicFramePr>
          <p:cNvPr id="5" name="Content Placeholder 2">
            <a:extLst>
              <a:ext uri="{FF2B5EF4-FFF2-40B4-BE49-F238E27FC236}">
                <a16:creationId xmlns:a16="http://schemas.microsoft.com/office/drawing/2014/main" id="{18FC3DB6-7368-D344-13B0-C38F47E6AD02}"/>
              </a:ext>
            </a:extLst>
          </p:cNvPr>
          <p:cNvGraphicFramePr>
            <a:graphicFrameLocks noGrp="1"/>
          </p:cNvGraphicFramePr>
          <p:nvPr>
            <p:ph idx="1"/>
            <p:extLst>
              <p:ext uri="{D42A27DB-BD31-4B8C-83A1-F6EECF244321}">
                <p14:modId xmlns:p14="http://schemas.microsoft.com/office/powerpoint/2010/main" val="802799356"/>
              </p:ext>
            </p:extLst>
          </p:nvPr>
        </p:nvGraphicFramePr>
        <p:xfrm>
          <a:off x="581025" y="2341563"/>
          <a:ext cx="11029950" cy="3814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7864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ABBCE0-E08C-4BBE-9FD2-E2B253D4D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C991E958-663F-6768-0160-86EC6ED92D46}"/>
              </a:ext>
            </a:extLst>
          </p:cNvPr>
          <p:cNvSpPr>
            <a:spLocks noGrp="1"/>
          </p:cNvSpPr>
          <p:nvPr>
            <p:ph type="title"/>
          </p:nvPr>
        </p:nvSpPr>
        <p:spPr>
          <a:xfrm>
            <a:off x="581192" y="702156"/>
            <a:ext cx="11029616" cy="1188720"/>
          </a:xfrm>
        </p:spPr>
        <p:txBody>
          <a:bodyPr>
            <a:normAutofit/>
          </a:bodyPr>
          <a:lstStyle/>
          <a:p>
            <a:r>
              <a:rPr lang="en-US" dirty="0">
                <a:solidFill>
                  <a:schemeClr val="tx1">
                    <a:lumMod val="85000"/>
                    <a:lumOff val="15000"/>
                  </a:schemeClr>
                </a:solidFill>
              </a:rPr>
              <a:t>Observed impacts of a changing climate –my perspective over the last 24 years</a:t>
            </a:r>
          </a:p>
        </p:txBody>
      </p:sp>
      <p:sp>
        <p:nvSpPr>
          <p:cNvPr id="11" name="Rectangle 10">
            <a:extLst>
              <a:ext uri="{FF2B5EF4-FFF2-40B4-BE49-F238E27FC236}">
                <a16:creationId xmlns:a16="http://schemas.microsoft.com/office/drawing/2014/main" id="{FF426BAC-43D6-468E-B6FF-167034D5C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60727A"/>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Rectangle 12">
            <a:extLst>
              <a:ext uri="{FF2B5EF4-FFF2-40B4-BE49-F238E27FC236}">
                <a16:creationId xmlns:a16="http://schemas.microsoft.com/office/drawing/2014/main" id="{FB02D80E-5995-4C54-8387-5893C2C89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 name="Rectangle 14">
            <a:extLst>
              <a:ext uri="{FF2B5EF4-FFF2-40B4-BE49-F238E27FC236}">
                <a16:creationId xmlns:a16="http://schemas.microsoft.com/office/drawing/2014/main" id="{896083C8-1401-4950-AF56-E2FAFE42D6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aphicFrame>
        <p:nvGraphicFramePr>
          <p:cNvPr id="5" name="Content Placeholder 2">
            <a:extLst>
              <a:ext uri="{FF2B5EF4-FFF2-40B4-BE49-F238E27FC236}">
                <a16:creationId xmlns:a16="http://schemas.microsoft.com/office/drawing/2014/main" id="{6258A9EC-B68A-C9ED-9573-D202FA487D24}"/>
              </a:ext>
            </a:extLst>
          </p:cNvPr>
          <p:cNvGraphicFramePr>
            <a:graphicFrameLocks noGrp="1"/>
          </p:cNvGraphicFramePr>
          <p:nvPr>
            <p:ph idx="1"/>
            <p:extLst>
              <p:ext uri="{D42A27DB-BD31-4B8C-83A1-F6EECF244321}">
                <p14:modId xmlns:p14="http://schemas.microsoft.com/office/powerpoint/2010/main" val="2688835803"/>
              </p:ext>
            </p:extLst>
          </p:nvPr>
        </p:nvGraphicFramePr>
        <p:xfrm>
          <a:off x="581025" y="2341563"/>
          <a:ext cx="11029950" cy="3814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957851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ABBCE0-E08C-4BBE-9FD2-E2B253D4D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918EFDED-0206-0DA3-AF7A-3714C9D84307}"/>
              </a:ext>
            </a:extLst>
          </p:cNvPr>
          <p:cNvSpPr>
            <a:spLocks noGrp="1"/>
          </p:cNvSpPr>
          <p:nvPr>
            <p:ph type="title"/>
          </p:nvPr>
        </p:nvSpPr>
        <p:spPr>
          <a:xfrm>
            <a:off x="581192" y="702156"/>
            <a:ext cx="11029616" cy="1188720"/>
          </a:xfrm>
        </p:spPr>
        <p:txBody>
          <a:bodyPr>
            <a:normAutofit/>
          </a:bodyPr>
          <a:lstStyle/>
          <a:p>
            <a:r>
              <a:rPr lang="en-US" dirty="0">
                <a:solidFill>
                  <a:schemeClr val="tx1">
                    <a:lumMod val="85000"/>
                    <a:lumOff val="15000"/>
                  </a:schemeClr>
                </a:solidFill>
              </a:rPr>
              <a:t>Southern Oregon Brownfield Program </a:t>
            </a:r>
          </a:p>
        </p:txBody>
      </p:sp>
      <p:sp>
        <p:nvSpPr>
          <p:cNvPr id="11" name="Rectangle 10">
            <a:extLst>
              <a:ext uri="{FF2B5EF4-FFF2-40B4-BE49-F238E27FC236}">
                <a16:creationId xmlns:a16="http://schemas.microsoft.com/office/drawing/2014/main" id="{FF426BAC-43D6-468E-B6FF-167034D5C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60727A"/>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Rectangle 12">
            <a:extLst>
              <a:ext uri="{FF2B5EF4-FFF2-40B4-BE49-F238E27FC236}">
                <a16:creationId xmlns:a16="http://schemas.microsoft.com/office/drawing/2014/main" id="{FB02D80E-5995-4C54-8387-5893C2C89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 name="Rectangle 14">
            <a:extLst>
              <a:ext uri="{FF2B5EF4-FFF2-40B4-BE49-F238E27FC236}">
                <a16:creationId xmlns:a16="http://schemas.microsoft.com/office/drawing/2014/main" id="{896083C8-1401-4950-AF56-E2FAFE42D6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aphicFrame>
        <p:nvGraphicFramePr>
          <p:cNvPr id="5" name="Content Placeholder 2">
            <a:extLst>
              <a:ext uri="{FF2B5EF4-FFF2-40B4-BE49-F238E27FC236}">
                <a16:creationId xmlns:a16="http://schemas.microsoft.com/office/drawing/2014/main" id="{58CA15C3-0FC2-BA2D-CF20-08A4F63BEEA2}"/>
              </a:ext>
            </a:extLst>
          </p:cNvPr>
          <p:cNvGraphicFramePr>
            <a:graphicFrameLocks noGrp="1"/>
          </p:cNvGraphicFramePr>
          <p:nvPr>
            <p:ph idx="1"/>
            <p:extLst>
              <p:ext uri="{D42A27DB-BD31-4B8C-83A1-F6EECF244321}">
                <p14:modId xmlns:p14="http://schemas.microsoft.com/office/powerpoint/2010/main" val="1198716087"/>
              </p:ext>
            </p:extLst>
          </p:nvPr>
        </p:nvGraphicFramePr>
        <p:xfrm>
          <a:off x="581025" y="3295859"/>
          <a:ext cx="11029950" cy="28599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aphic 7" descr="Fire with solid fill">
            <a:extLst>
              <a:ext uri="{FF2B5EF4-FFF2-40B4-BE49-F238E27FC236}">
                <a16:creationId xmlns:a16="http://schemas.microsoft.com/office/drawing/2014/main" id="{BEB2532C-11B9-2835-2F23-7DB9E4DFD5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79961" y="3953764"/>
            <a:ext cx="610436" cy="610436"/>
          </a:xfrm>
          <a:prstGeom prst="rect">
            <a:avLst/>
          </a:prstGeom>
        </p:spPr>
      </p:pic>
      <p:sp>
        <p:nvSpPr>
          <p:cNvPr id="10" name="Arrow: Right 9">
            <a:extLst>
              <a:ext uri="{FF2B5EF4-FFF2-40B4-BE49-F238E27FC236}">
                <a16:creationId xmlns:a16="http://schemas.microsoft.com/office/drawing/2014/main" id="{8BECE135-6A0D-9F98-E1B0-0FD54D0791CC}"/>
              </a:ext>
            </a:extLst>
          </p:cNvPr>
          <p:cNvSpPr/>
          <p:nvPr/>
        </p:nvSpPr>
        <p:spPr>
          <a:xfrm rot="7971733">
            <a:off x="6140168" y="2786884"/>
            <a:ext cx="2149103" cy="814718"/>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590982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2" name="Rectangle 11">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3" name="Content Placeholder 2" descr="A car on fire&#10;&#10;Description automatically generated with low confidence">
            <a:extLst>
              <a:ext uri="{FF2B5EF4-FFF2-40B4-BE49-F238E27FC236}">
                <a16:creationId xmlns:a16="http://schemas.microsoft.com/office/drawing/2014/main" id="{E5C133A5-BA0C-8A48-EB76-A4301249E348}"/>
              </a:ext>
            </a:extLst>
          </p:cNvPr>
          <p:cNvPicPr>
            <a:picLocks noChangeAspect="1"/>
          </p:cNvPicPr>
          <p:nvPr/>
        </p:nvPicPr>
        <p:blipFill rotWithShape="1">
          <a:blip r:embed="rId2"/>
          <a:srcRect b="3846"/>
          <a:stretch/>
        </p:blipFill>
        <p:spPr>
          <a:xfrm>
            <a:off x="20" y="-22"/>
            <a:ext cx="12191977" cy="6858022"/>
          </a:xfrm>
          <a:prstGeom prst="rect">
            <a:avLst/>
          </a:prstGeom>
        </p:spPr>
      </p:pic>
      <p:sp>
        <p:nvSpPr>
          <p:cNvPr id="16" name="Rectangle 15">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3">
            <a:extLst>
              <a:ext uri="{FF2B5EF4-FFF2-40B4-BE49-F238E27FC236}">
                <a16:creationId xmlns:a16="http://schemas.microsoft.com/office/drawing/2014/main" id="{EE69A1B6-F672-FE53-6CAC-21005C00863C}"/>
              </a:ext>
            </a:extLst>
          </p:cNvPr>
          <p:cNvSpPr txBox="1">
            <a:spLocks/>
          </p:cNvSpPr>
          <p:nvPr/>
        </p:nvSpPr>
        <p:spPr>
          <a:xfrm>
            <a:off x="273010" y="170800"/>
            <a:ext cx="10099715" cy="1248425"/>
          </a:xfrm>
          <a:prstGeom prst="rect">
            <a:avLst/>
          </a:prstGeom>
        </p:spPr>
        <p:txBody>
          <a:bodyPr vert="horz" lIns="91440" tIns="45720" rIns="91440" bIns="45720" rtlCol="0" anchor="t">
            <a:normAutofit/>
          </a:bodyPr>
          <a:lst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sz="4800" dirty="0">
                <a:solidFill>
                  <a:schemeClr val="bg1"/>
                </a:solidFill>
              </a:rPr>
              <a:t>Almeda fire Overview</a:t>
            </a:r>
          </a:p>
        </p:txBody>
      </p:sp>
      <p:sp>
        <p:nvSpPr>
          <p:cNvPr id="18" name="Rectangle 17">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31935" y="1397930"/>
            <a:ext cx="6858003" cy="4062128"/>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8881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F4EB5C-ED25-4675-8255-2F5B12CFF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1" name="Rectangle 10">
            <a:extLst>
              <a:ext uri="{FF2B5EF4-FFF2-40B4-BE49-F238E27FC236}">
                <a16:creationId xmlns:a16="http://schemas.microsoft.com/office/drawing/2014/main" id="{9514EC6E-A557-42A2-BCDC-3ABFFC5E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Rectangle 12">
            <a:extLst>
              <a:ext uri="{FF2B5EF4-FFF2-40B4-BE49-F238E27FC236}">
                <a16:creationId xmlns:a16="http://schemas.microsoft.com/office/drawing/2014/main" id="{905482C9-EB42-4BFE-95BF-7FD661F07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useBgFill="1">
        <p:nvSpPr>
          <p:cNvPr id="15" name="Rectangle 14">
            <a:extLst>
              <a:ext uri="{FF2B5EF4-FFF2-40B4-BE49-F238E27FC236}">
                <a16:creationId xmlns:a16="http://schemas.microsoft.com/office/drawing/2014/main" id="{A43B05A4-157F-403C-939A-ED1B6A0A02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3">
            <a:extLst>
              <a:ext uri="{FF2B5EF4-FFF2-40B4-BE49-F238E27FC236}">
                <a16:creationId xmlns:a16="http://schemas.microsoft.com/office/drawing/2014/main" id="{A155D792-CC64-EA87-1B14-038522C68DB1}"/>
              </a:ext>
            </a:extLst>
          </p:cNvPr>
          <p:cNvSpPr txBox="1">
            <a:spLocks/>
          </p:cNvSpPr>
          <p:nvPr/>
        </p:nvSpPr>
        <p:spPr>
          <a:xfrm>
            <a:off x="581192" y="1507414"/>
            <a:ext cx="5120255" cy="3903332"/>
          </a:xfrm>
          <a:prstGeom prst="rect">
            <a:avLst/>
          </a:prstGeom>
        </p:spPr>
        <p:txBody>
          <a:bodyPr vert="horz" lIns="91440" tIns="45720" rIns="91440" bIns="45720" rtlCol="0" anchor="t">
            <a:normAutofit/>
          </a:bodyPr>
          <a:lst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sz="4000" b="0" kern="1200" cap="all" dirty="0">
                <a:solidFill>
                  <a:schemeClr val="tx1">
                    <a:lumMod val="85000"/>
                    <a:lumOff val="15000"/>
                  </a:schemeClr>
                </a:solidFill>
                <a:latin typeface="+mj-lt"/>
                <a:ea typeface="+mj-ea"/>
                <a:cs typeface="+mj-cs"/>
              </a:rPr>
              <a:t>September 8</a:t>
            </a:r>
            <a:r>
              <a:rPr lang="en-US" sz="4000" b="0" kern="1200" cap="all" baseline="30000" dirty="0">
                <a:solidFill>
                  <a:schemeClr val="tx1">
                    <a:lumMod val="85000"/>
                    <a:lumOff val="15000"/>
                  </a:schemeClr>
                </a:solidFill>
                <a:latin typeface="+mj-lt"/>
                <a:ea typeface="+mj-ea"/>
                <a:cs typeface="+mj-cs"/>
              </a:rPr>
              <a:t>th</a:t>
            </a:r>
            <a:r>
              <a:rPr lang="en-US" sz="4000" b="0" kern="1200" cap="all" dirty="0">
                <a:solidFill>
                  <a:schemeClr val="tx1">
                    <a:lumMod val="85000"/>
                    <a:lumOff val="15000"/>
                  </a:schemeClr>
                </a:solidFill>
                <a:latin typeface="+mj-lt"/>
                <a:ea typeface="+mj-ea"/>
                <a:cs typeface="+mj-cs"/>
              </a:rPr>
              <a:t>, 2020</a:t>
            </a:r>
          </a:p>
        </p:txBody>
      </p:sp>
      <p:sp>
        <p:nvSpPr>
          <p:cNvPr id="17" name="Rectangle 16">
            <a:extLst>
              <a:ext uri="{FF2B5EF4-FFF2-40B4-BE49-F238E27FC236}">
                <a16:creationId xmlns:a16="http://schemas.microsoft.com/office/drawing/2014/main" id="{E8CCE107-A70B-4916-9A0B-751C70B9B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rgbClr val="969FA7">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9" name="Rectangle 18">
            <a:extLst>
              <a:ext uri="{FF2B5EF4-FFF2-40B4-BE49-F238E27FC236}">
                <a16:creationId xmlns:a16="http://schemas.microsoft.com/office/drawing/2014/main" id="{9A925BC7-7CC5-4A0C-9B3D-8829EBF28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4244340" y="3329711"/>
            <a:ext cx="3703320" cy="5872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4" name="TextBox 33">
            <a:extLst>
              <a:ext uri="{FF2B5EF4-FFF2-40B4-BE49-F238E27FC236}">
                <a16:creationId xmlns:a16="http://schemas.microsoft.com/office/drawing/2014/main" id="{554A0876-4AA4-AB80-21D1-2FCFEBC26F92}"/>
              </a:ext>
            </a:extLst>
          </p:cNvPr>
          <p:cNvSpPr txBox="1"/>
          <p:nvPr/>
        </p:nvSpPr>
        <p:spPr>
          <a:xfrm>
            <a:off x="6441743" y="1507415"/>
            <a:ext cx="4819091" cy="3903331"/>
          </a:xfrm>
          <a:prstGeom prst="rect">
            <a:avLst/>
          </a:prstGeom>
          <a:ln w="57150">
            <a:noFill/>
          </a:ln>
        </p:spPr>
        <p:txBody>
          <a:bodyPr vert="horz" lIns="91440" tIns="45720" rIns="91440" bIns="45720" rtlCol="0" anchor="t">
            <a:normAutofit/>
          </a:bodyPr>
          <a:lstStyle/>
          <a:p>
            <a:pPr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700" dirty="0">
                <a:solidFill>
                  <a:schemeClr val="tx1">
                    <a:lumMod val="75000"/>
                    <a:lumOff val="25000"/>
                  </a:schemeClr>
                </a:solidFill>
              </a:rPr>
              <a:t>Fire began near Ashland, Oregon</a:t>
            </a:r>
          </a:p>
          <a:p>
            <a:pPr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700" dirty="0">
                <a:solidFill>
                  <a:schemeClr val="tx1">
                    <a:lumMod val="75000"/>
                    <a:lumOff val="25000"/>
                  </a:schemeClr>
                </a:solidFill>
              </a:rPr>
              <a:t>Strong winds drove the fire quickly to the northwest</a:t>
            </a:r>
          </a:p>
          <a:p>
            <a:pPr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700" dirty="0">
                <a:solidFill>
                  <a:schemeClr val="tx1">
                    <a:lumMod val="75000"/>
                    <a:lumOff val="25000"/>
                  </a:schemeClr>
                </a:solidFill>
              </a:rPr>
              <a:t>The path of the fire followed OR-99 through Talent and Phoenix</a:t>
            </a:r>
          </a:p>
          <a:p>
            <a:pPr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700" dirty="0">
                <a:solidFill>
                  <a:schemeClr val="tx1">
                    <a:lumMod val="75000"/>
                    <a:lumOff val="25000"/>
                  </a:schemeClr>
                </a:solidFill>
              </a:rPr>
              <a:t>Wildfire burned for approximately 36 hours</a:t>
            </a:r>
          </a:p>
          <a:p>
            <a:pPr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700" dirty="0">
                <a:solidFill>
                  <a:schemeClr val="tx1">
                    <a:lumMod val="75000"/>
                    <a:lumOff val="25000"/>
                  </a:schemeClr>
                </a:solidFill>
              </a:rPr>
              <a:t>Mandatory evacuations in Ashland, Phoenix, Talent, and Medford</a:t>
            </a:r>
          </a:p>
          <a:p>
            <a:pPr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700" dirty="0">
                <a:solidFill>
                  <a:schemeClr val="tx1">
                    <a:lumMod val="75000"/>
                    <a:lumOff val="25000"/>
                  </a:schemeClr>
                </a:solidFill>
              </a:rPr>
              <a:t>Total length of fire approximately 7 miles</a:t>
            </a:r>
          </a:p>
          <a:p>
            <a:pPr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700" dirty="0">
                <a:solidFill>
                  <a:schemeClr val="tx1">
                    <a:lumMod val="75000"/>
                    <a:lumOff val="25000"/>
                  </a:schemeClr>
                </a:solidFill>
              </a:rPr>
              <a:t>Widespread devastation – homes, businesses, commercial, two downtown areas</a:t>
            </a:r>
          </a:p>
        </p:txBody>
      </p:sp>
      <p:sp>
        <p:nvSpPr>
          <p:cNvPr id="21" name="Rectangle 20">
            <a:extLst>
              <a:ext uri="{FF2B5EF4-FFF2-40B4-BE49-F238E27FC236}">
                <a16:creationId xmlns:a16="http://schemas.microsoft.com/office/drawing/2014/main" id="{6E67D916-28C7-4965-BA3C-287FB8579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rgbClr val="969FA7">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3" name="Picture 2">
            <a:extLst>
              <a:ext uri="{FF2B5EF4-FFF2-40B4-BE49-F238E27FC236}">
                <a16:creationId xmlns:a16="http://schemas.microsoft.com/office/drawing/2014/main" id="{D85C1DB0-4D4F-4A7D-46D9-B2DC21D894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865" y="2882504"/>
            <a:ext cx="3290777" cy="2468082"/>
          </a:xfrm>
          <a:prstGeom prst="rect">
            <a:avLst/>
          </a:prstGeom>
        </p:spPr>
      </p:pic>
    </p:spTree>
    <p:extLst>
      <p:ext uri="{BB962C8B-B14F-4D97-AF65-F5344CB8AC3E}">
        <p14:creationId xmlns:p14="http://schemas.microsoft.com/office/powerpoint/2010/main" val="34599453"/>
      </p:ext>
    </p:extLst>
  </p:cSld>
  <p:clrMapOvr>
    <a:masterClrMapping/>
  </p:clrMapOvr>
</p:sld>
</file>

<file path=ppt/theme/theme1.xml><?xml version="1.0" encoding="utf-8"?>
<a:theme xmlns:a="http://schemas.openxmlformats.org/drawingml/2006/main" name="DividendVTI">
  <a:themeElements>
    <a:clrScheme name="Office">
      <a:dk1>
        <a:srgbClr val="000000"/>
      </a:dk1>
      <a:lt1>
        <a:srgbClr val="FFFFFF"/>
      </a:lt1>
      <a:dk2>
        <a:srgbClr val="1D242E"/>
      </a:dk2>
      <a:lt2>
        <a:srgbClr val="F2F1F1"/>
      </a:lt2>
      <a:accent1>
        <a:srgbClr val="4472C4"/>
      </a:accent1>
      <a:accent2>
        <a:srgbClr val="ED7D31"/>
      </a:accent2>
      <a:accent3>
        <a:srgbClr val="A3A3A3"/>
      </a:accent3>
      <a:accent4>
        <a:srgbClr val="CF9B00"/>
      </a:accent4>
      <a:accent5>
        <a:srgbClr val="5B9BD5"/>
      </a:accent5>
      <a:accent6>
        <a:srgbClr val="70AD47"/>
      </a:accent6>
      <a:hlink>
        <a:srgbClr val="D26012"/>
      </a:hlink>
      <a:folHlink>
        <a:srgbClr val="9A5879"/>
      </a:folHlink>
    </a:clrScheme>
    <a:fontScheme name="Dividend">
      <a:maj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11362</TotalTime>
  <Words>718</Words>
  <Application>Microsoft Office PowerPoint</Application>
  <PresentationFormat>Widescreen</PresentationFormat>
  <Paragraphs>124</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Aptos</vt:lpstr>
      <vt:lpstr>Arial Nova Light</vt:lpstr>
      <vt:lpstr>Gill Sans MT</vt:lpstr>
      <vt:lpstr>Wingdings 2</vt:lpstr>
      <vt:lpstr>DividendVTI</vt:lpstr>
      <vt:lpstr>Wildfire and Brownfields</vt:lpstr>
      <vt:lpstr>Presentation overview</vt:lpstr>
      <vt:lpstr>PowerPoint Presentation</vt:lpstr>
      <vt:lpstr>Jackson county - Background</vt:lpstr>
      <vt:lpstr>Local Concerns from a changing climate</vt:lpstr>
      <vt:lpstr>Observed impacts of a changing climate –my perspective over the last 24 years</vt:lpstr>
      <vt:lpstr>Southern Oregon Brownfield Program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#1 - Changed our thinking and priorities For application</vt:lpstr>
      <vt:lpstr>Our Vision</vt:lpstr>
      <vt:lpstr>Impact #2:  New brownfields and brownfields impacted</vt:lpstr>
      <vt:lpstr>PowerPoint Presentation</vt:lpstr>
      <vt:lpstr>PowerPoint Presentation</vt:lpstr>
      <vt:lpstr>Example Site #1</vt:lpstr>
      <vt:lpstr>Example Site #2</vt:lpstr>
      <vt:lpstr>Impact #3 – FIRE AND CLIMATE RESILIENCY PLANNING</vt:lpstr>
      <vt:lpstr>Where we are now? uPDATES</vt:lpstr>
      <vt:lpstr>Lessons learned</vt:lpstr>
      <vt:lpstr>Questions?</vt:lpstr>
      <vt:lpstr>PowerPoint Presentation</vt:lpstr>
      <vt:lpstr>PowerPoint Presentation</vt:lpstr>
      <vt:lpstr>Partners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Greg Stabach</dc:creator>
  <cp:lastModifiedBy>Greg Stabach</cp:lastModifiedBy>
  <cp:revision>29</cp:revision>
  <dcterms:created xsi:type="dcterms:W3CDTF">2024-09-05T22:18:47Z</dcterms:created>
  <dcterms:modified xsi:type="dcterms:W3CDTF">2024-09-18T18:06:45Z</dcterms:modified>
</cp:coreProperties>
</file>