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sldIdLst>
    <p:sldId id="256" r:id="rId2"/>
    <p:sldId id="285" r:id="rId3"/>
    <p:sldId id="331" r:id="rId4"/>
    <p:sldId id="286" r:id="rId5"/>
    <p:sldId id="257" r:id="rId6"/>
    <p:sldId id="347" r:id="rId7"/>
    <p:sldId id="358" r:id="rId8"/>
    <p:sldId id="352" r:id="rId9"/>
    <p:sldId id="348" r:id="rId10"/>
    <p:sldId id="354" r:id="rId11"/>
    <p:sldId id="332" r:id="rId12"/>
    <p:sldId id="330" r:id="rId13"/>
    <p:sldId id="274" r:id="rId14"/>
    <p:sldId id="301" r:id="rId15"/>
    <p:sldId id="271" r:id="rId16"/>
    <p:sldId id="259" r:id="rId17"/>
    <p:sldId id="264" r:id="rId18"/>
    <p:sldId id="265" r:id="rId19"/>
    <p:sldId id="276" r:id="rId20"/>
    <p:sldId id="297" r:id="rId21"/>
    <p:sldId id="292" r:id="rId22"/>
    <p:sldId id="289" r:id="rId23"/>
    <p:sldId id="288" r:id="rId24"/>
    <p:sldId id="299" r:id="rId25"/>
    <p:sldId id="300" r:id="rId26"/>
    <p:sldId id="260" r:id="rId27"/>
    <p:sldId id="293" r:id="rId28"/>
    <p:sldId id="262" r:id="rId29"/>
    <p:sldId id="277" r:id="rId30"/>
    <p:sldId id="282" r:id="rId31"/>
    <p:sldId id="261" r:id="rId32"/>
    <p:sldId id="295" r:id="rId33"/>
    <p:sldId id="281" r:id="rId34"/>
    <p:sldId id="294" r:id="rId35"/>
    <p:sldId id="296" r:id="rId36"/>
    <p:sldId id="278" r:id="rId37"/>
    <p:sldId id="279" r:id="rId38"/>
    <p:sldId id="280" r:id="rId39"/>
    <p:sldId id="355" r:id="rId40"/>
    <p:sldId id="356" r:id="rId41"/>
    <p:sldId id="357" r:id="rId42"/>
    <p:sldId id="333" r:id="rId43"/>
    <p:sldId id="359" r:id="rId44"/>
    <p:sldId id="334" r:id="rId45"/>
    <p:sldId id="329" r:id="rId46"/>
    <p:sldId id="335" r:id="rId47"/>
    <p:sldId id="336"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90" d="100"/>
          <a:sy n="90" d="100"/>
        </p:scale>
        <p:origin x="-1656" y="-318"/>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3ED93D-672A-4BEB-A3D3-10BEC18A47E4}" type="datetimeFigureOut">
              <a:rPr lang="en-US" smtClean="0"/>
              <a:pPr/>
              <a:t>8/1/2022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A158C8-30B1-44FF-9C7D-F504C645C3E7}" type="slidenum">
              <a:rPr lang="en-US" smtClean="0"/>
              <a:pPr/>
              <a:t>‹#›</a:t>
            </a:fld>
            <a:endParaRPr lang="en-US" dirty="0"/>
          </a:p>
        </p:txBody>
      </p:sp>
    </p:spTree>
    <p:extLst>
      <p:ext uri="{BB962C8B-B14F-4D97-AF65-F5344CB8AC3E}">
        <p14:creationId xmlns:p14="http://schemas.microsoft.com/office/powerpoint/2010/main" val="278567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What’s important to Salmon</a:t>
            </a:r>
            <a:endParaRPr lang="en-US" dirty="0"/>
          </a:p>
        </p:txBody>
      </p:sp>
      <p:sp>
        <p:nvSpPr>
          <p:cNvPr id="4" name="Slide Number Placeholder 3"/>
          <p:cNvSpPr>
            <a:spLocks noGrp="1"/>
          </p:cNvSpPr>
          <p:nvPr>
            <p:ph type="sldNum" sz="quarter" idx="10"/>
          </p:nvPr>
        </p:nvSpPr>
        <p:spPr/>
        <p:txBody>
          <a:bodyPr/>
          <a:lstStyle/>
          <a:p>
            <a:fld id="{08A158C8-30B1-44FF-9C7D-F504C645C3E7}" type="slidenum">
              <a:rPr lang="en-US" smtClean="0"/>
              <a:pPr/>
              <a:t>5</a:t>
            </a:fld>
            <a:endParaRPr lang="en-US" dirty="0"/>
          </a:p>
        </p:txBody>
      </p:sp>
    </p:spTree>
    <p:extLst>
      <p:ext uri="{BB962C8B-B14F-4D97-AF65-F5344CB8AC3E}">
        <p14:creationId xmlns:p14="http://schemas.microsoft.com/office/powerpoint/2010/main" val="1842750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at 1, will get through all 4.</a:t>
            </a:r>
            <a:endParaRPr lang="en-US" dirty="0"/>
          </a:p>
        </p:txBody>
      </p:sp>
      <p:sp>
        <p:nvSpPr>
          <p:cNvPr id="4" name="Slide Number Placeholder 3"/>
          <p:cNvSpPr>
            <a:spLocks noGrp="1"/>
          </p:cNvSpPr>
          <p:nvPr>
            <p:ph type="sldNum" sz="quarter" idx="10"/>
          </p:nvPr>
        </p:nvSpPr>
        <p:spPr/>
        <p:txBody>
          <a:bodyPr/>
          <a:lstStyle/>
          <a:p>
            <a:fld id="{08A158C8-30B1-44FF-9C7D-F504C645C3E7}" type="slidenum">
              <a:rPr lang="en-US" smtClean="0"/>
              <a:pPr/>
              <a:t>17</a:t>
            </a:fld>
            <a:endParaRPr lang="en-US" dirty="0"/>
          </a:p>
        </p:txBody>
      </p:sp>
    </p:spTree>
    <p:extLst>
      <p:ext uri="{BB962C8B-B14F-4D97-AF65-F5344CB8AC3E}">
        <p14:creationId xmlns:p14="http://schemas.microsoft.com/office/powerpoint/2010/main" val="4132348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Life cycle</a:t>
            </a:r>
            <a:endParaRPr lang="en-US" dirty="0"/>
          </a:p>
        </p:txBody>
      </p:sp>
      <p:sp>
        <p:nvSpPr>
          <p:cNvPr id="4" name="Slide Number Placeholder 3"/>
          <p:cNvSpPr>
            <a:spLocks noGrp="1"/>
          </p:cNvSpPr>
          <p:nvPr>
            <p:ph type="sldNum" sz="quarter" idx="10"/>
          </p:nvPr>
        </p:nvSpPr>
        <p:spPr/>
        <p:txBody>
          <a:bodyPr/>
          <a:lstStyle/>
          <a:p>
            <a:fld id="{08A158C8-30B1-44FF-9C7D-F504C645C3E7}" type="slidenum">
              <a:rPr lang="en-US" smtClean="0"/>
              <a:pPr/>
              <a:t>21</a:t>
            </a:fld>
            <a:endParaRPr lang="en-US" dirty="0"/>
          </a:p>
        </p:txBody>
      </p:sp>
    </p:spTree>
    <p:extLst>
      <p:ext uri="{BB962C8B-B14F-4D97-AF65-F5344CB8AC3E}">
        <p14:creationId xmlns:p14="http://schemas.microsoft.com/office/powerpoint/2010/main" val="3044739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Behavior</a:t>
            </a:r>
            <a:endParaRPr lang="en-US" dirty="0"/>
          </a:p>
        </p:txBody>
      </p:sp>
      <p:sp>
        <p:nvSpPr>
          <p:cNvPr id="4" name="Slide Number Placeholder 3"/>
          <p:cNvSpPr>
            <a:spLocks noGrp="1"/>
          </p:cNvSpPr>
          <p:nvPr>
            <p:ph type="sldNum" sz="quarter" idx="10"/>
          </p:nvPr>
        </p:nvSpPr>
        <p:spPr/>
        <p:txBody>
          <a:bodyPr/>
          <a:lstStyle/>
          <a:p>
            <a:fld id="{08A158C8-30B1-44FF-9C7D-F504C645C3E7}" type="slidenum">
              <a:rPr lang="en-US" smtClean="0"/>
              <a:pPr/>
              <a:t>23</a:t>
            </a:fld>
            <a:endParaRPr lang="en-US" dirty="0"/>
          </a:p>
        </p:txBody>
      </p:sp>
    </p:spTree>
    <p:extLst>
      <p:ext uri="{BB962C8B-B14F-4D97-AF65-F5344CB8AC3E}">
        <p14:creationId xmlns:p14="http://schemas.microsoft.com/office/powerpoint/2010/main" val="2401614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5C7BE205-890F-4B62-8E8F-3AE3DACC7AD6}" type="datetimeFigureOut">
              <a:rPr lang="en-US" smtClean="0"/>
              <a:pPr/>
              <a:t>8/1/2022</a:t>
            </a:fld>
            <a:endParaRPr lang="en-US" dirty="0"/>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B984E534-7EF9-4A19-8507-805813360827}"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C7BE205-890F-4B62-8E8F-3AE3DACC7AD6}" type="datetimeFigureOut">
              <a:rPr lang="en-US" smtClean="0"/>
              <a:pPr/>
              <a:t>8/1/2022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84E534-7EF9-4A19-8507-805813360827}"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C7BE205-890F-4B62-8E8F-3AE3DACC7AD6}" type="datetimeFigureOut">
              <a:rPr lang="en-US" smtClean="0"/>
              <a:pPr/>
              <a:t>8/1/2022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84E534-7EF9-4A19-8507-805813360827}"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C7BE205-890F-4B62-8E8F-3AE3DACC7AD6}" type="datetimeFigureOut">
              <a:rPr lang="en-US" smtClean="0"/>
              <a:pPr/>
              <a:t>8/1/2022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84E534-7EF9-4A19-8507-805813360827}"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C7BE205-890F-4B62-8E8F-3AE3DACC7AD6}" type="datetimeFigureOut">
              <a:rPr lang="en-US" smtClean="0"/>
              <a:pPr/>
              <a:t>8/1/2022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84E534-7EF9-4A19-8507-805813360827}"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C7BE205-890F-4B62-8E8F-3AE3DACC7AD6}" type="datetimeFigureOut">
              <a:rPr lang="en-US" smtClean="0"/>
              <a:pPr/>
              <a:t>8/1/2022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984E534-7EF9-4A19-8507-805813360827}"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5C7BE205-890F-4B62-8E8F-3AE3DACC7AD6}" type="datetimeFigureOut">
              <a:rPr lang="en-US" smtClean="0"/>
              <a:pPr/>
              <a:t>8/1/2022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984E534-7EF9-4A19-8507-805813360827}"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C7BE205-890F-4B62-8E8F-3AE3DACC7AD6}" type="datetimeFigureOut">
              <a:rPr lang="en-US" smtClean="0"/>
              <a:pPr/>
              <a:t>8/1/2022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984E534-7EF9-4A19-8507-805813360827}"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7BE205-890F-4B62-8E8F-3AE3DACC7AD6}" type="datetimeFigureOut">
              <a:rPr lang="en-US" smtClean="0"/>
              <a:pPr/>
              <a:t>8/1/2022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984E534-7EF9-4A19-8507-80581336082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C7BE205-890F-4B62-8E8F-3AE3DACC7AD6}" type="datetimeFigureOut">
              <a:rPr lang="en-US" smtClean="0"/>
              <a:pPr/>
              <a:t>8/1/2022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984E534-7EF9-4A19-8507-805813360827}"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C7BE205-890F-4B62-8E8F-3AE3DACC7AD6}" type="datetimeFigureOut">
              <a:rPr lang="en-US" smtClean="0"/>
              <a:pPr/>
              <a:t>8/1/2022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77200" y="6356350"/>
            <a:ext cx="609600" cy="365125"/>
          </a:xfrm>
        </p:spPr>
        <p:txBody>
          <a:bodyPr/>
          <a:lstStyle/>
          <a:p>
            <a:fld id="{B984E534-7EF9-4A19-8507-805813360827}" type="slidenum">
              <a:rPr lang="en-US" smtClean="0"/>
              <a:pPr/>
              <a:t>‹#›</a:t>
            </a:fld>
            <a:endParaRPr lang="en-US" dirty="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5C7BE205-890F-4B62-8E8F-3AE3DACC7AD6}" type="datetimeFigureOut">
              <a:rPr lang="en-US" smtClean="0"/>
              <a:pPr/>
              <a:t>8/1/2022</a:t>
            </a:fld>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984E534-7EF9-4A19-8507-805813360827}" type="slidenum">
              <a:rPr lang="en-US" smtClean="0"/>
              <a:pPr/>
              <a:t>‹#›</a:t>
            </a:fld>
            <a:endParaRPr lang="en-US"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google.com/url?sa=i&amp;rct=j&amp;q=&amp;esrc=s&amp;source=images&amp;cd=&amp;cad=rja&amp;uact=8&amp;ved=0CAcQjRw&amp;url=http://www.seymoursalmon.com/lifecycle.php&amp;ei=RipIVN3PBKj7igKu1oDYDA&amp;bvm=bv.77880786,d.cGE&amp;psig=AFQjCNG2v2G2A9AOZ_zd3gxD8xkQMO69SQ&amp;ust=1414100913140127"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7.gif"/></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stream-smart.com/our-work/programs-and-projects/rogue-basin-salmon-watch/"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www.youtube.com/watch?v=XQeVouErtks&amp;list=UUM1cVIL9V8HH0TJhEq4zfHw"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914400"/>
            <a:ext cx="7851648" cy="1371600"/>
          </a:xfrm>
        </p:spPr>
        <p:txBody>
          <a:bodyPr>
            <a:normAutofit fontScale="90000"/>
          </a:bodyPr>
          <a:lstStyle/>
          <a:p>
            <a:r>
              <a:rPr lang="en-US" dirty="0" smtClean="0"/>
              <a:t>Salmon Watch </a:t>
            </a:r>
            <a:r>
              <a:rPr lang="en-US" dirty="0" smtClean="0"/>
              <a:t>Program Overview</a:t>
            </a:r>
            <a:endParaRPr lang="en-US" dirty="0"/>
          </a:p>
        </p:txBody>
      </p:sp>
      <p:sp>
        <p:nvSpPr>
          <p:cNvPr id="3" name="Subtitle 2"/>
          <p:cNvSpPr>
            <a:spLocks noGrp="1"/>
          </p:cNvSpPr>
          <p:nvPr>
            <p:ph type="subTitle" idx="1"/>
          </p:nvPr>
        </p:nvSpPr>
        <p:spPr>
          <a:xfrm>
            <a:off x="533400" y="2743200"/>
            <a:ext cx="7854696" cy="1752600"/>
          </a:xfrm>
        </p:spPr>
        <p:txBody>
          <a:bodyPr/>
          <a:lstStyle/>
          <a:p>
            <a:r>
              <a:rPr lang="en-US" dirty="0" smtClean="0"/>
              <a:t>Greg Stabach, RVCOG</a:t>
            </a:r>
          </a:p>
          <a:p>
            <a:r>
              <a:rPr lang="en-US" dirty="0" smtClean="0"/>
              <a:t>Central Point Rotary</a:t>
            </a:r>
          </a:p>
          <a:p>
            <a:r>
              <a:rPr lang="en-US" dirty="0" smtClean="0"/>
              <a:t>August 3</a:t>
            </a:r>
            <a:r>
              <a:rPr lang="en-US" baseline="30000" dirty="0" smtClean="0"/>
              <a:t>rd</a:t>
            </a:r>
            <a:r>
              <a:rPr lang="en-US" dirty="0" smtClean="0"/>
              <a:t>, 2022</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944" y="2514600"/>
            <a:ext cx="2743200" cy="3657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5700" y="4495800"/>
            <a:ext cx="990601" cy="1564239"/>
          </a:xfrm>
          <a:prstGeom prst="rect">
            <a:avLst/>
          </a:prstGeom>
          <a:ln>
            <a:solidFill>
              <a:schemeClr val="tx1"/>
            </a:solidFill>
          </a:ln>
        </p:spPr>
      </p:pic>
    </p:spTree>
    <p:extLst>
      <p:ext uri="{BB962C8B-B14F-4D97-AF65-F5344CB8AC3E}">
        <p14:creationId xmlns:p14="http://schemas.microsoft.com/office/powerpoint/2010/main" val="18570470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endParaRPr lang="en-US" altLang="en-US" smtClean="0"/>
          </a:p>
        </p:txBody>
      </p:sp>
      <p:sp>
        <p:nvSpPr>
          <p:cNvPr id="22531" name="Content Placeholder 2"/>
          <p:cNvSpPr>
            <a:spLocks noGrp="1"/>
          </p:cNvSpPr>
          <p:nvPr>
            <p:ph idx="1"/>
          </p:nvPr>
        </p:nvSpPr>
        <p:spPr/>
        <p:txBody>
          <a:bodyPr/>
          <a:lstStyle/>
          <a:p>
            <a:endParaRPr lang="en-US" altLang="en-US" smtClean="0"/>
          </a:p>
        </p:txBody>
      </p:sp>
      <p:pic>
        <p:nvPicPr>
          <p:cNvPr id="22532" name="Picture 3" descr="IMGP967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143000"/>
            <a:ext cx="73120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44871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History</a:t>
            </a:r>
            <a:endParaRPr lang="en-US" dirty="0"/>
          </a:p>
        </p:txBody>
      </p:sp>
      <p:sp>
        <p:nvSpPr>
          <p:cNvPr id="3" name="Content Placeholder 2"/>
          <p:cNvSpPr>
            <a:spLocks noGrp="1"/>
          </p:cNvSpPr>
          <p:nvPr>
            <p:ph idx="1"/>
          </p:nvPr>
        </p:nvSpPr>
        <p:spPr/>
        <p:txBody>
          <a:bodyPr/>
          <a:lstStyle/>
          <a:p>
            <a:r>
              <a:rPr lang="en-US" dirty="0" smtClean="0"/>
              <a:t>Established in 2003 by Oregon Trout</a:t>
            </a:r>
          </a:p>
          <a:p>
            <a:r>
              <a:rPr lang="en-US" dirty="0" smtClean="0"/>
              <a:t>Curriculum designed to meet STEM standards</a:t>
            </a:r>
          </a:p>
          <a:p>
            <a:r>
              <a:rPr lang="en-US" dirty="0" smtClean="0"/>
              <a:t>Program ran locally from 2003-2009 – The Freshwater Trust, Coyote Trails, Bear Creek Watershed Education Partners</a:t>
            </a:r>
          </a:p>
          <a:p>
            <a:r>
              <a:rPr lang="en-US" dirty="0" smtClean="0"/>
              <a:t>Gap from 2009-2014 (5 years, no funding)</a:t>
            </a:r>
          </a:p>
          <a:p>
            <a:r>
              <a:rPr lang="en-US" dirty="0" smtClean="0"/>
              <a:t>Re-established in 2014 as the current program with local support from Clean Water Act Programs</a:t>
            </a:r>
            <a:endParaRPr lang="en-US" dirty="0"/>
          </a:p>
        </p:txBody>
      </p:sp>
    </p:spTree>
    <p:extLst>
      <p:ext uri="{BB962C8B-B14F-4D97-AF65-F5344CB8AC3E}">
        <p14:creationId xmlns:p14="http://schemas.microsoft.com/office/powerpoint/2010/main" val="38330941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normAutofit fontScale="90000"/>
          </a:bodyPr>
          <a:lstStyle/>
          <a:p>
            <a:r>
              <a:rPr lang="en-US" dirty="0" smtClean="0"/>
              <a:t>Focus is on Students from local schools</a:t>
            </a:r>
            <a:endParaRPr lang="en-US" dirty="0"/>
          </a:p>
        </p:txBody>
      </p:sp>
      <p:sp>
        <p:nvSpPr>
          <p:cNvPr id="3" name="Content Placeholder 2"/>
          <p:cNvSpPr>
            <a:spLocks noGrp="1"/>
          </p:cNvSpPr>
          <p:nvPr>
            <p:ph idx="1"/>
          </p:nvPr>
        </p:nvSpPr>
        <p:spPr>
          <a:xfrm>
            <a:off x="457200" y="2209800"/>
            <a:ext cx="8229600" cy="4389120"/>
          </a:xfrm>
        </p:spPr>
        <p:txBody>
          <a:bodyPr/>
          <a:lstStyle/>
          <a:p>
            <a:r>
              <a:rPr lang="en-US" dirty="0" smtClean="0"/>
              <a:t>3rd-8th graders*</a:t>
            </a:r>
          </a:p>
          <a:p>
            <a:r>
              <a:rPr lang="en-US" dirty="0" smtClean="0"/>
              <a:t>High School</a:t>
            </a:r>
          </a:p>
          <a:p>
            <a:r>
              <a:rPr lang="en-US" dirty="0" smtClean="0"/>
              <a:t>Mae Richardson, Scenic Middle School – 250 Central Point students (approximately 20%)</a:t>
            </a:r>
            <a:endParaRPr lang="en-US" dirty="0"/>
          </a:p>
        </p:txBody>
      </p:sp>
      <p:pic>
        <p:nvPicPr>
          <p:cNvPr id="4" name="Picture 3" descr="C:\Users\gstabach\AppData\Local\Microsoft\Windows\INetCache\Content.Word\BC@WWCLC2013.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4200" y="4343400"/>
            <a:ext cx="3048000" cy="22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86365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1143000"/>
          </a:xfrm>
        </p:spPr>
        <p:txBody>
          <a:bodyPr>
            <a:normAutofit fontScale="90000"/>
          </a:bodyPr>
          <a:lstStyle/>
          <a:p>
            <a:r>
              <a:rPr lang="en-US" dirty="0" smtClean="0"/>
              <a:t>Learn from local experts who work in the field</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3200400"/>
            <a:ext cx="7873512" cy="20574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a:t>
            </a:r>
            <a:r>
              <a:rPr lang="en-US" dirty="0" smtClean="0"/>
              <a:t>Elements:</a:t>
            </a:r>
            <a:endParaRPr lang="en-US" dirty="0"/>
          </a:p>
        </p:txBody>
      </p:sp>
      <p:sp>
        <p:nvSpPr>
          <p:cNvPr id="3" name="Content Placeholder 2"/>
          <p:cNvSpPr>
            <a:spLocks noGrp="1"/>
          </p:cNvSpPr>
          <p:nvPr>
            <p:ph idx="1"/>
          </p:nvPr>
        </p:nvSpPr>
        <p:spPr/>
        <p:txBody>
          <a:bodyPr/>
          <a:lstStyle/>
          <a:p>
            <a:r>
              <a:rPr lang="en-US" b="1" dirty="0" smtClean="0"/>
              <a:t>Field Trips</a:t>
            </a:r>
          </a:p>
          <a:p>
            <a:r>
              <a:rPr lang="en-US" dirty="0" smtClean="0"/>
              <a:t>Hands-On-Activities</a:t>
            </a:r>
          </a:p>
          <a:p>
            <a:r>
              <a:rPr lang="en-US" dirty="0" smtClean="0"/>
              <a:t>Interactive Programs</a:t>
            </a:r>
          </a:p>
          <a:p>
            <a:r>
              <a:rPr lang="en-US" dirty="0" smtClean="0"/>
              <a:t>Virtual Sessions</a:t>
            </a:r>
          </a:p>
          <a:p>
            <a:r>
              <a:rPr lang="en-US" b="1" dirty="0" smtClean="0"/>
              <a:t>Classroom </a:t>
            </a:r>
            <a:r>
              <a:rPr lang="en-US" b="1" dirty="0" smtClean="0"/>
              <a:t>Presentations</a:t>
            </a:r>
          </a:p>
          <a:p>
            <a:r>
              <a:rPr lang="en-US" b="1" dirty="0" smtClean="0"/>
              <a:t>Service Learning Projects (Scenic Middle School – </a:t>
            </a:r>
            <a:r>
              <a:rPr lang="en-US" b="1" dirty="0"/>
              <a:t>a</a:t>
            </a:r>
            <a:r>
              <a:rPr lang="en-US" b="1" dirty="0" smtClean="0"/>
              <a:t>ctive restoration, </a:t>
            </a:r>
            <a:r>
              <a:rPr lang="en-US" b="1" dirty="0"/>
              <a:t>g</a:t>
            </a:r>
            <a:r>
              <a:rPr lang="en-US" b="1" dirty="0" smtClean="0"/>
              <a:t>rowing plants)</a:t>
            </a:r>
          </a:p>
          <a:p>
            <a:r>
              <a:rPr lang="en-US" b="1" dirty="0" smtClean="0"/>
              <a:t>Surveys</a:t>
            </a:r>
            <a:endParaRPr lang="en-US" b="1" dirty="0"/>
          </a:p>
        </p:txBody>
      </p:sp>
    </p:spTree>
    <p:extLst>
      <p:ext uri="{BB962C8B-B14F-4D97-AF65-F5344CB8AC3E}">
        <p14:creationId xmlns:p14="http://schemas.microsoft.com/office/powerpoint/2010/main" val="24208505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Salmon Watch </a:t>
            </a:r>
            <a:endParaRPr lang="en-US" dirty="0"/>
          </a:p>
        </p:txBody>
      </p:sp>
      <p:sp>
        <p:nvSpPr>
          <p:cNvPr id="3" name="Content Placeholder 2"/>
          <p:cNvSpPr>
            <a:spLocks noGrp="1"/>
          </p:cNvSpPr>
          <p:nvPr>
            <p:ph idx="1"/>
          </p:nvPr>
        </p:nvSpPr>
        <p:spPr/>
        <p:txBody>
          <a:bodyPr/>
          <a:lstStyle/>
          <a:p>
            <a:pPr marL="0" indent="0">
              <a:buNone/>
            </a:pPr>
            <a:r>
              <a:rPr lang="en-US" dirty="0" smtClean="0"/>
              <a:t>A program to learn about watershed health, water quality, and stewardship </a:t>
            </a:r>
            <a:r>
              <a:rPr lang="en-US" dirty="0" smtClean="0"/>
              <a:t>by connecting how each of these components are important to salmon.</a:t>
            </a:r>
            <a:endParaRPr lang="en-US" dirty="0" smtClean="0"/>
          </a:p>
          <a:p>
            <a:pPr marL="0" indent="0">
              <a:buNone/>
            </a:pPr>
            <a:endParaRPr lang="en-US" dirty="0"/>
          </a:p>
          <a:p>
            <a:pPr marL="0" indent="0">
              <a:buNone/>
            </a:pPr>
            <a:r>
              <a:rPr lang="en-US" i="1" dirty="0" smtClean="0"/>
              <a:t>Base Question</a:t>
            </a:r>
          </a:p>
          <a:p>
            <a:pPr marL="0" indent="0">
              <a:buNone/>
            </a:pPr>
            <a:r>
              <a:rPr lang="en-US" dirty="0" smtClean="0"/>
              <a:t>Do </a:t>
            </a:r>
            <a:r>
              <a:rPr lang="en-US" dirty="0" smtClean="0"/>
              <a:t>Salmon like to live in area streams?  </a:t>
            </a:r>
            <a:r>
              <a:rPr lang="en-US" dirty="0" smtClean="0"/>
              <a:t>Why or Why </a:t>
            </a:r>
            <a:r>
              <a:rPr lang="en-US" dirty="0" smtClean="0"/>
              <a:t>not? </a:t>
            </a:r>
            <a:endParaRPr lang="en-US" dirty="0" smtClean="0"/>
          </a:p>
          <a:p>
            <a:pPr marL="0" indent="0">
              <a:buNone/>
            </a:pPr>
            <a:endParaRPr lang="en-US" dirty="0"/>
          </a:p>
          <a:p>
            <a:pPr marL="0" indent="0">
              <a:buNone/>
            </a:pPr>
            <a:r>
              <a:rPr lang="en-US" dirty="0" smtClean="0"/>
              <a:t>Students get to be scientists and test </a:t>
            </a:r>
            <a:r>
              <a:rPr lang="en-US" dirty="0" smtClean="0"/>
              <a:t>hypothesis.</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5800" y="914400"/>
            <a:ext cx="7252077" cy="5601699"/>
          </a:xfrm>
        </p:spPr>
      </p:pic>
      <p:sp>
        <p:nvSpPr>
          <p:cNvPr id="3" name="Oval 2"/>
          <p:cNvSpPr/>
          <p:nvPr/>
        </p:nvSpPr>
        <p:spPr>
          <a:xfrm>
            <a:off x="3429000" y="1219200"/>
            <a:ext cx="838200" cy="2286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5730949" y="2508840"/>
            <a:ext cx="609600" cy="386759"/>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6035749" y="2971800"/>
            <a:ext cx="0" cy="2209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ight Arrow 7"/>
          <p:cNvSpPr/>
          <p:nvPr/>
        </p:nvSpPr>
        <p:spPr>
          <a:xfrm rot="10800000">
            <a:off x="5486400" y="3352800"/>
            <a:ext cx="381000" cy="45719"/>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6096000" y="3352801"/>
            <a:ext cx="381000" cy="4571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90641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932688"/>
          </a:xfrm>
        </p:spPr>
        <p:txBody>
          <a:bodyPr>
            <a:normAutofit/>
          </a:bodyPr>
          <a:lstStyle/>
          <a:p>
            <a:r>
              <a:rPr lang="en-US" dirty="0" smtClean="0"/>
              <a:t>How does it work?</a:t>
            </a:r>
            <a:r>
              <a:rPr lang="en-US" dirty="0"/>
              <a:t> </a:t>
            </a:r>
            <a:r>
              <a:rPr lang="en-US" dirty="0" smtClean="0"/>
              <a:t> </a:t>
            </a:r>
            <a:endParaRPr lang="en-US" dirty="0"/>
          </a:p>
        </p:txBody>
      </p:sp>
      <p:sp>
        <p:nvSpPr>
          <p:cNvPr id="3" name="Content Placeholder 2"/>
          <p:cNvSpPr>
            <a:spLocks noGrp="1"/>
          </p:cNvSpPr>
          <p:nvPr>
            <p:ph idx="1"/>
          </p:nvPr>
        </p:nvSpPr>
        <p:spPr>
          <a:xfrm>
            <a:off x="457200" y="2533291"/>
            <a:ext cx="8229600" cy="2667000"/>
          </a:xfrm>
        </p:spPr>
        <p:txBody>
          <a:bodyPr/>
          <a:lstStyle/>
          <a:p>
            <a:pPr marL="514350" indent="-514350">
              <a:buFont typeface="+mj-lt"/>
              <a:buAutoNum type="arabicPeriod"/>
            </a:pPr>
            <a:r>
              <a:rPr lang="en-US" dirty="0" smtClean="0"/>
              <a:t>Salmon Biology</a:t>
            </a:r>
          </a:p>
          <a:p>
            <a:pPr marL="514350" indent="-514350">
              <a:buFont typeface="+mj-lt"/>
              <a:buAutoNum type="arabicPeriod"/>
            </a:pPr>
            <a:r>
              <a:rPr lang="en-US" dirty="0" smtClean="0"/>
              <a:t>Macroinvertebrates</a:t>
            </a:r>
          </a:p>
          <a:p>
            <a:pPr marL="514350" indent="-514350">
              <a:buFont typeface="+mj-lt"/>
              <a:buAutoNum type="arabicPeriod"/>
            </a:pPr>
            <a:r>
              <a:rPr lang="en-US" dirty="0" smtClean="0"/>
              <a:t>Water Quality</a:t>
            </a:r>
          </a:p>
          <a:p>
            <a:pPr marL="514350" indent="-514350">
              <a:buFont typeface="+mj-lt"/>
              <a:buAutoNum type="arabicPeriod"/>
            </a:pPr>
            <a:r>
              <a:rPr lang="en-US" dirty="0" smtClean="0"/>
              <a:t>Riparian areas</a:t>
            </a:r>
            <a:endParaRPr lang="en-US" dirty="0"/>
          </a:p>
        </p:txBody>
      </p:sp>
      <p:pic>
        <p:nvPicPr>
          <p:cNvPr id="5123" name="Picture 3" descr="C:\Users\gstabach\AppData\Local\Microsoft\Windows\INetCache\IE\OFTN1MYR\93600439_2607e2e524_z[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514600"/>
            <a:ext cx="3866958" cy="299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1302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Salmon </a:t>
            </a:r>
            <a:r>
              <a:rPr lang="en-US" dirty="0" smtClean="0"/>
              <a:t>Biology Module</a:t>
            </a:r>
            <a:endParaRPr lang="en-US" dirty="0"/>
          </a:p>
        </p:txBody>
      </p:sp>
      <p:sp>
        <p:nvSpPr>
          <p:cNvPr id="3" name="Content Placeholder 2"/>
          <p:cNvSpPr>
            <a:spLocks noGrp="1"/>
          </p:cNvSpPr>
          <p:nvPr>
            <p:ph idx="1"/>
          </p:nvPr>
        </p:nvSpPr>
        <p:spPr/>
        <p:txBody>
          <a:bodyPr/>
          <a:lstStyle/>
          <a:p>
            <a:r>
              <a:rPr lang="en-US" dirty="0" smtClean="0"/>
              <a:t>Types of salmon</a:t>
            </a:r>
          </a:p>
          <a:p>
            <a:r>
              <a:rPr lang="en-US" dirty="0" smtClean="0"/>
              <a:t>Salmon life cycle </a:t>
            </a:r>
          </a:p>
          <a:p>
            <a:r>
              <a:rPr lang="en-US" dirty="0" smtClean="0"/>
              <a:t>Behavior</a:t>
            </a:r>
            <a:r>
              <a:rPr lang="en-US" baseline="30000" dirty="0" smtClean="0"/>
              <a:t>1</a:t>
            </a:r>
            <a:r>
              <a:rPr lang="en-US" dirty="0" smtClean="0"/>
              <a:t> </a:t>
            </a:r>
          </a:p>
          <a:p>
            <a:r>
              <a:rPr lang="en-US" dirty="0" smtClean="0"/>
              <a:t>See Salmon in Stream</a:t>
            </a:r>
            <a:r>
              <a:rPr lang="en-US" baseline="30000" dirty="0"/>
              <a:t>1</a:t>
            </a:r>
            <a:r>
              <a:rPr lang="en-US" dirty="0" smtClean="0"/>
              <a:t> </a:t>
            </a:r>
          </a:p>
          <a:p>
            <a:r>
              <a:rPr lang="en-US" dirty="0" smtClean="0"/>
              <a:t>Dissection</a:t>
            </a:r>
            <a:r>
              <a:rPr lang="en-US" baseline="30000" dirty="0" smtClean="0"/>
              <a:t>2</a:t>
            </a:r>
            <a:endParaRPr lang="en-US" dirty="0"/>
          </a:p>
        </p:txBody>
      </p:sp>
    </p:spTree>
    <p:extLst>
      <p:ext uri="{BB962C8B-B14F-4D97-AF65-F5344CB8AC3E}">
        <p14:creationId xmlns:p14="http://schemas.microsoft.com/office/powerpoint/2010/main" val="11088231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96112"/>
          </a:xfrm>
        </p:spPr>
        <p:txBody>
          <a:bodyPr/>
          <a:lstStyle/>
          <a:p>
            <a:r>
              <a:rPr lang="en-US" dirty="0" smtClean="0"/>
              <a:t>Types of Salmon</a:t>
            </a:r>
            <a:endParaRPr lang="en-US" dirty="0"/>
          </a:p>
        </p:txBody>
      </p:sp>
      <p:sp>
        <p:nvSpPr>
          <p:cNvPr id="3" name="Content Placeholder 2"/>
          <p:cNvSpPr>
            <a:spLocks noGrp="1"/>
          </p:cNvSpPr>
          <p:nvPr>
            <p:ph idx="1"/>
          </p:nvPr>
        </p:nvSpPr>
        <p:spPr/>
        <p:txBody>
          <a:bodyPr/>
          <a:lstStyle/>
          <a:p>
            <a:endParaRPr lang="en-US" dirty="0"/>
          </a:p>
        </p:txBody>
      </p:sp>
      <p:pic>
        <p:nvPicPr>
          <p:cNvPr id="4" name="Picture 2" descr="C:\Users\gstabach\AppData\Local\Microsoft\Windows\INetCache\IE\FLPW540E\800px-Salmon_01_al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905000"/>
            <a:ext cx="7348268" cy="48957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Background</a:t>
            </a:r>
            <a:endParaRPr lang="en-US" dirty="0"/>
          </a:p>
        </p:txBody>
      </p:sp>
      <p:sp>
        <p:nvSpPr>
          <p:cNvPr id="3" name="Content Placeholder 2"/>
          <p:cNvSpPr>
            <a:spLocks noGrp="1"/>
          </p:cNvSpPr>
          <p:nvPr>
            <p:ph idx="1"/>
          </p:nvPr>
        </p:nvSpPr>
        <p:spPr/>
        <p:txBody>
          <a:bodyPr/>
          <a:lstStyle/>
          <a:p>
            <a:r>
              <a:rPr lang="en-US" dirty="0"/>
              <a:t>Hydrologist</a:t>
            </a:r>
          </a:p>
          <a:p>
            <a:r>
              <a:rPr lang="en-US" dirty="0" smtClean="0"/>
              <a:t>22 years working in the Rogue Basin </a:t>
            </a:r>
            <a:endParaRPr lang="en-US" dirty="0"/>
          </a:p>
          <a:p>
            <a:r>
              <a:rPr lang="en-US" dirty="0" smtClean="0"/>
              <a:t>Involved with Salmon Watch since 2006?</a:t>
            </a:r>
            <a:r>
              <a:rPr lang="en-US" dirty="0" smtClean="0"/>
              <a:t> </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6600" y="4343400"/>
            <a:ext cx="2220754" cy="226731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3857355"/>
            <a:ext cx="1600200" cy="273386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7516" y="3924895"/>
            <a:ext cx="2458188" cy="2692910"/>
          </a:xfrm>
          <a:prstGeom prst="rect">
            <a:avLst/>
          </a:prstGeom>
        </p:spPr>
      </p:pic>
    </p:spTree>
    <p:extLst>
      <p:ext uri="{BB962C8B-B14F-4D97-AF65-F5344CB8AC3E}">
        <p14:creationId xmlns:p14="http://schemas.microsoft.com/office/powerpoint/2010/main" val="39985052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90599" y="914400"/>
            <a:ext cx="7111999" cy="5334000"/>
          </a:xfrm>
        </p:spPr>
      </p:pic>
    </p:spTree>
    <p:extLst>
      <p:ext uri="{BB962C8B-B14F-4D97-AF65-F5344CB8AC3E}">
        <p14:creationId xmlns:p14="http://schemas.microsoft.com/office/powerpoint/2010/main" val="16299032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2" descr="data:image/jpeg;base64,/9j/4AAQSkZJRgABAQAAAQABAAD/2wCEAAkGBhQSERUUExQVFRUVGBwXGBgXGBgYFxcaHBcVFxgWHBgYHCYfFxkjGhgVHy8gJCcpLCwsFx4xNTAqNSYrLCkBCQoKDgwOGg8PGiwkHyQsLCwsLCwsLCwsLCwsLCwsLCwsLCksLCwsLCksLCwsLCwsLCwsLCwsLCwsLCwsLCwsLP/AABEIALkBEAMBIgACEQEDEQH/xAAbAAACAwEBAQAAAAAAAAAAAAADBAECBQYAB//EAD0QAAEDAgMGAwcDAwIGAwAAAAEAAhEDIQQxQQUSUWFxgSKRoQYTMrHB0fAUQuFSYnIjMxU0c6Ky8TWC0v/EABgBAAMBAQAAAAAAAAAAAAAAAAABAgME/8QAJREAAgIBBQACAgMBAAAAAAAAAAECESEDEhMxQSJRFHEEUmEy/9oADAMBAAIRAxEAPwBingX1H7rGOJvaL8UZuBAPia8DW1+cfyhUabnOG6DPW6fr1CwbrYk5573mldFgKWzmu8MmTlIIB5SFq7N9nv66jGngXAdIc2Qe4WC+qc5uo/UE65czKadDpG3j/Zh+9kDzZBEaTu/OAsevgnM0kdfr907S29VaPjNrA6jocwgOxjnElxJnM6nupbAVa/8APzNUqPH9UdR+FN+E6EdBP2VBhROQPogBVrSTkCOSep4Unij0mEZNHa6vuko3CBCmBYmO6M1g4qjqDuaszDOQBaeBCgnmPL+EZuFPHyCgtAtcn84IEDaCToOv5KI3CkmLX109VZgtYfNQ194Lo6CfmnYBzgqYEb5LtYHh85uor4OmG+EvLuYDRHGASUJj+J/OykVXSMyOE3I1Ep7mFE4eqWZRPE3I6cOuadobZqAzvSeDvEPI5dkjWaHGWyBNg4gnzAHyXqrJOnY5+cpAO7T2iapBcGt4BroFteXolcPsx1V0NaY4taSPzugnD3yJHIpvDV303As3hpnOekR8k7Aaw/ss+TvNtpLg09d0BxhL4/YD2WJZJyF9519JFyr4nbmIkjeIkQR9QNDzWVVLjoZPmTfM+adgexmE90fikjgMjqJ5JN9SeNvRMHDuEENM9J1tb7q1WrUydFrRuho6EACT1TELvq0hkx05EOMtHMFsGZ0MpVpIILZ5G0I1ekSZi3IR8kEtjNDYg2JxdR5l7jft6BCFAETMHnMHuoa2dCV5lInT7oAp7oiIvPD5KK9Atz1E/kLVGy6rQCaZAddu9bmTFjCn/g75gsfvfF4Rp/UbEgIFRhDv2Unuuow3szIBqmowGSf9J1urjA+abf7LUILW4hjqhFgYDW3EkmTMcPwJdhTOaw1IG+8BeODr63GXfVCrPvAExaeN9E9hsIGOl4ndN2ut2OoR8aQ8QGNaJJBAmNYkH4Z48UsFWZwiBJPOIt91Bb3HZEbgeYyvY/zdUfRjWOshIW4gBMU6UIbGA8SeWqco4Uxl5lIdlPc30R6eGJyvAkxoEVtEj+nuLLxtmR0AA+QSCypw1pLhExny4Zo2HotORaNLn+F4yTIkHlDR6BRTYc7BMLLVaxb8IBHEAx6hUdi3aW/OKODzAXt8nXylIQFpcRBnrdFpYYQd4GdPFAHZFY+3xL08YRQbmGp41tMCGMB4wD0PGZ5qrsayo6HUqf8AkS5l8ySQ4T6lVLWqrqSYbgbMQxpO6wTlIc/LzCcw+2yyIYI4S4iDpBceOazzT4DyVXBA7NKptWm4O3qLZcZkRbhFjA8lNLaVNuVFkc5N+Nws5tI/hVm0ed+Q/hFsLGK22nExu0w3hAOXCRZArbSkmKdMdAfq5QMGTr+dFR2DAzd5D+UxbgNbEmwLiY45IRrnlx1+yZOEb/cT2QqlADMnzCVD3lXY9+QPrHna/dDfiyc9Msrc7WUvY3nHKEB+6Mpn1ToNx4tcBvbro6QOV1Qm2XqhPcOZ6qhcnQrJ9+4GGjknMHtqrT/2wxhi7g0b8f5EFZ5Xt4ZfdAh2vtWu9wL6rjBkeI26cFNXaVVwg1ahnPxGPJZznhR72+aANH3NZzS92+WAZund0GZN+iq+iAJDg4wCd0OtPGQEmajoFyRwUb55j0SEb1PajS2H0w7WQS0zzzQcZiveRDWMAyDbHubknqVTcAVHUAiyrBMwxExHmFPuX9fIphjBxd6pyg1n7pHCw+4QKxbCyTEgeQ+as8unKR5/JHdE5/RWZSn93nCQWJkE/wAK7QRkI7LTZs+07zfMKv6WBIP51RQ7Ew46/JMYehvz4hbQ69LXV3Uba+ikM/LIFYAATBEFW3oTCqWHggLAtPJTPkjClyVjSHCO6AtAGiTcwOk+kqwIAMzvaXtGsq7mN4lebSaNfzsnQWVzFnTyE/ZQ15A4owZax9CVT3MXkBArQN46fNVcU5h3OaZDo0tMwvPcbmfizyEj84IHaFm7o+IuiNDeeF/mh0mAjMjtn3Ry2ZAAAOmfzkqzaEaSUCbAHA21VRghOX53TcHgFe3H0QSJuwrfwpWpgZyHyK2WbhzLh0A+6RxtVg+El3M2Hob/AJdCBWZjtm9ueQ8ylq+AAMSDzGXYpqsd4Zk2sBn1/tbzNyr0ADTAMHhF47qiqMt2F881U0IWn+jVXYTulYWZhYpbT4R6J44aDIn5oZpcvQJBYr7t2hb+dFHuT/amS1Ue3mOyCR4UgdCrDCDgmQ7krtceHoECtgm0uSuKKMHuXg5ILBigriiiB/JWY/ogLKe5V9x3b0Vt5FbVTCwHuz+SjU6TtJVveKfefkoCy3uC4X0/OCkYAqBU6okygVnhs46+srxwHGF6DzUgFMLPP2d3U0sENS0dT9gq7wGf3Vm128Jvr+XVKDYyX0uc9JVHMjRUq4skGIjlxyI5EQbFKe8dpaIzItJiBne2X4K2L7HQ7ut1gFDc5vFBvHWALccvMzmqBhOVzfIy22Q0tIIRtiOg4YOPop3W6FBNjn8rc/RebUyPC/GNOQnyT2xFQU8iPzmhhvMea9UqZ/kDIA+vkqe8kxn5k5SDbujZEKEdo4otFgb6/mQsr0fZ3EPph/uyQRIuJjMHdmY4DnK0Bun+Tb5my9tTb1WlL2MMujxDgNN3TqonitqLiYdZjqVqjHSSCQ6R3daXHgBZeNd8wIaOcCewl3os6pjnwS4uueepk20um8Dh9/4QLk6Bx6kuMAdVNop2PUoOvkPuR8lD8O3ge7h9AlquFfTMkG39oHqCQvfrISeDJoZNJoFhB5uJHlZAfT5N83f/AKQztLkrU8a052SsWSPcTmG/933VjhWx9ifsVJxTeKJKNxLbDBXBUBWCYWWCsFUK4QKy0K+6oaiBAWVAVmhTCuEBZAaiBqgFAqY1oyv0TSbBZGQOi854GZWa7aJOXp+cEBlWTnEHM/O2YVqH2Wos0a2Nj4RPXUxIjig1MaY+Kx1ESMpsJAi/FUYXEG9hb4hfmBN+sJavSmzosN6W5yDMbok3EFXaRSiMjFAnpnINxGY+v0lEpAkA3mYMFsXJgkWEdLrJdR3nZPA3RERumbzu5iOfFBFXdd4hnB3nDdMtPhniBoVLYzfe7xXgkAW8JAgmD3+iA2qWifEDncGbusDGcGOMLP8A1Ez4ZkEEmIiCRH9TblRTrEQ28RcjKbTAm3FTZRpGoSLEkyc7/uuLXETCgO10HhEgzE+KZzmM+azTW4giTHHWxtrldEqYjIGWgutBzA8QMjLUR1SsBz9TYAgNvEDxD4cpgR/HNeFS0yIsZPhgXJnoCLWvPbOfiYnMzA+k/nBDONbPEmCdeU/dKwNXezIl0E2zINznpYwOoVQc5MzmYg6DyifyyTbjZgHOJI/lVGJyLrHTlIAgkZmZRuA0XV+Hh4Djn/7XhiTr8wT8uAWT+sjM+I26TE9pGqqMUImbE8M75QdJlG4RpVqYi8E5dfvqUGk403SyAdbSDyIOY5JZ2PMZz5IDsZw/95p7r7F+jYftRrz42BjogOaYaeRmSPMhY+LpFpmCBoVDsVvSmcLjYEG44FPDwIzC5eLlq18CypdkNPD9v3CzqmCc34oHeylxBFN+2aYwVQyRmFm17WKb2RkTzUNUTLo1G7SZx9CrjaDP6guYGI6K5xlhknTL40dUzFNORB7hGbUXHfrkZm1d3IkdE6ZL0/8ATsGvVw5czs/ar3va1skuMCclp4naJ3fDAGRvcn7KlGydjNM1wMyEpW2vFgFiF74O7L5OUgQOVsk/g9nOqG0+HTjbI8eiukilAs/a0xM3y184yVm1ySNJyufXiszGYWpReZY5jTmd0ubYggki4BuCBxzFlLtqC8CP6ZMmOds0Of0XGA7UpCS0meI+/BFwrhvG5jjoOg0WQ7GgNLrS4x1+sJWhta7gKgLZggHn6jmp+TQ8JnWUGb8AQ5wE75iL6ZWnLmlnMq096WgGSQWmN4AWk8dO6yqeIcxwcHWExnYGJhMOxjnG7pWTbNFGxzCbTiN/daSPEM4P1uox2LpPy3coy45rKfWJdpexsginBupcnZtxRofoY3dG4RYAgHgIt+clDnSYtBkEyZI3c+RknVJuMiwuMiguqkAHqrswcaNJtTO+UNHE2+a83ERMxH0j5zKzW4oRNoznvMq7cTBM9Z+nZBI1UdYGOsZc1UvhLfqZgjUdtEJ9W8+aQ1RoCvyg9b6XVzieQHl+XWaat+i974oHSGzU5oDqt5CXNcyo9/xSHSGTUPL+EL3/AB/OaCKqqKhTE0graupy0+iuMTzQS6UMlOyWkOs2gQnKW1WuEOy5rHYETdHBG5kuI9iNntcJY4jk7LpOnfzR6GGLGwBfU6dVn06pGR7JgY4gcQqeeyGjnXVVX3pQq7S1xabEEg9rKrSrVNGjGBVKsHKuEwznuDWgkn8nkF1WzvZ5rBL/ABuz1gdIz6qZTUQUWzGwW+1wcAbdkxtPHw6HkNd+7PdPEgrpmYenpSZbWB9Vz22CP3AOYZDXiDaZ3Z5Sslq28nRGKSpA6W02geCoCeZUN2rMeIEgyIcRcdM0o7ZtIgXLTxzB/lJP2SyJFQAjnda22S0vo647Ye2TUG9vAAuBJMCYtMDNZGMxFN5JbMRY6jsBzWVTZVghrmv6wlqmFP7gWniDLe4zSBo2xi/9PcNMu4GRPYFK1NnBoG7SLScyT8gSYtaPms4OqUdZYdRdvcHI9U/Q2kxw/p5jLoR9kZ8Io0aFaGw6CRoZsNACjU8QOIHn5Lna+P0NkOljTNiltKT8Orp4gFXNQLnW7QJbEX7pluNJz/LKHH02jLFGtUxAGqBjKgLbdUia+rsuCl7rXSB5LNqqDVQ3PEKhqDiqswoM6pxvdQalp+Xmguqdl4PRYbQwqTn5HtxUGqhOfnZU3kWFB31ghmrxQXuQzUQFDP6jkFHvrpTfVHVboFRoB/NWFVZ7a6n9RdAqNAuUMqxqkziVX9QgRpNrIoqhZTay8K6ZLRTatbeqFx/cA7vql6JBNzA4/wAalUxmNLXhu610gaSczYJ3C4ZzpcaPCxIHeMx6K06RVWzr9iYZjaYLQfFeTmRpP2Wk02sc8te65rA4ioy73NPIZDkj4n2iawWbJN84WEqk8GiTibvv4z80ni9pUmtIe5scDHyXHbT9o6tSzTujl91kfpKr77r3c4J9YRx32Pd9G3tLadEO/wBLej07IDcXTfnB9CsOrRc34g4dQR8wq7y1UFWCXN3k3zgKbtXDuqP2S6fBUtzKx24pwyJXV4HZG/TY8vI3mg2veJ1hTK4+jTTMQ1Xslrrg58CrUcM13wkNPA5ea2Kmw3wS1zXRpkfI29Ui/BPbnTcOcfZTyFUTS2duyXuZBtAO8fTJew2Ca14vOciNMvO6A6rHZUGNDTvXkKlITQOuS15ExzyH5yRqO0QDIPp2WdiXGoZAPcq9HDx8R7K7VZF+jptl4R1X4RMZCYkqmKwD2uIeHN5G0Hgs6hiyLAxaLLb2f7RPYN2q5tambQ/4gOTsx0MjkotelCDsCTxQ3YcjO66f9Oyq3ew7g7iw2e3tqOYsufx+JLSWmx1EXSaaC0KvkfJQHc0OtiLXOaAK4RQ7Q6KiiUocQqnEc0UKxp6o4wEscRxVPfyQBc8Bf0ToVhXvVQU3T2M95uN0f3ED0TTfZYjOoAOTT9SFm9WC7Y1CT8Ml71Vrrrdb7OsAu6of8QEtjNgvYJb4h5O/lJa8G6TG9KazRnbyk1AEKsIMEX/Cq06RcYAJW3+mRrbNrMf4SBvehT9bZgcP6TyWA3Z9T+k+n3WngnVA0h8iND8XRZyf0wpiRwNWRUDL6zExGk34puntNjRAVcL7Q07ABznaCJ/AvN9nRUfvPG4DJLWu3nG88IaNNVbWcji/o9TxD67t2mJ4nQcydFo0vZ9o/wBxxeeAMN+58wmaJbSaGsbutGmp5k5uKTxG2N2YkxwtPK6hv+pso+s1aOGYwQ0Nb0EIGKxTWx4hyktGsWXNV/aQuNjA1/D81mbQ2qHNAAFvhPDoUlBt5G5pLB1WO2i0jdIa4cTB62WOdnUak7riw9i36H1XOOxZOqNQxZGS0WnXRm9RPtGo7Yb2vaLOaTG8L9iMwV1WCqsJmox8NENANgY8NgNf5XLYPa7hrELdp4hp8YcSTkLT05gEpSbS+QKCk/idDhcRSdUE79KmB4t6Jng2QJTGIdQ34aXGIPwuh2XhJaT5hcjU2gHEy4yBx0+l0Khjz8QILQbyd6bZwc1yynfRstJLtm+/HNDnSxrhB3QfCRyk/YrC2gwuM+6DZtAh0czABHkiUtrMq6kRMyALRbXjomae0qcBsCQSd7dMxFxn9FHJNeGnFF+mEQG5sPkVZjGPyHkYP8LWr7RZazjORDc006oXSYaSRPO3JXztdoXAvGYeH2ZIzLTOWYHDujHY7j+/0/la1QNsAGiwnrqdYUMJ6aC8g9LJ/kIngZk0dn1abg5tTdINiJHqF0WFx9HGN93iSxlXJlZvhBPB39J9OiUxGzrSXC+Q3r94JSLtkNnmf7tfsqj/ACokvQkKbd9m62GdDxbRwFj9ikG4IxJdHKPyF2uC2zUZR9w9orMybvgksGrQ7+nkctFz+K2Y1ziR4ROXDlJWj/kQ8ZPDL6EMJs9rjDnlo4xP1W/7P+wzcQKj31tyjR+NxgdInQ8VmVNm7pHxdQRA4aJ+i9kwRnzME2mZN79lm9eL9K4ZFj7PUQTHjacjLsueQTuHwwbAa0Af2gBZ1WtvVZ945rYjcy6+KTPktGlWJkAGDbmVzyk36bwhXgf3gGWaG7EgHOfzivVDYQQPVZtZg3h4o8vLks0k+yjTbiQRM5cvRBxOJJEEkkG89NNLJCnU3SfESOkfJRjKj2AEgQ7pc9yltyPwBja4BgtDpM5Au80J2097i2DwP0S+PxTmkOIbLfhMSJOhBJlOYFzKtAVB4XTDh+2b6XLRbVdsH8VaOLUjkT2jWcXEgAA5i8DpNx3JTuzgKjmuqF5AIHgPid0nIJZ9RwmWW/yH3VsPiiw+B0B3/bxvMwtJN0QomhszZVOg21yczqe/0TNXEho0AJjiSTyzKz8NiahEvDRJ43jM/RK7TxrmizgRwHxHyOXZVJtstJJCe2drO3oa74TH0/IXP1sQ45uJ7pupUD3GM+C9W2Q+mWmqIaRvC4O8NB4Sc4+a0jUVkzlb6Gtl4RrW+9qxcf6bTef7iDpw4pbH1WPIJdfiMum6LeSpii+r4p7ZQNI5BTgtxkmo3e6fys6zufZUf6+CZEmGgnIAalOYfZ1U2DTP5xTgqh5mnQFhEgEx5CJH1RKIe0zUY5rdXnebAEx9BCfJ4VxLsu3YTmN3qjmtHDeknlbXvql6+2Wj4BGnCB27qNo7S3WtyebxIOoEGZ65gZLAxFQudwk8LAKdrk8gnsWOxv8A4gRJEGbEHTQQeKo7aBFpiOBlJOZBznooeB16rTajNyY+/Fbrd5pzPHPsmMLtZ4gl2WXEjlzWA+Z7pqgxxCTigU2dq3awLGv/AGts2951Nl6r7RHeLn3B4XJOkzZcszER8UwO11PvJPhvwBOf2WPFH03Wo30dPS2+19gLif4R6G1pc1r7dgM8r9VyZxTpt4SLc57Kv/EnfCTP5xUvRT6L5q7O5rYgyOXDKPtKHX2hZo3bm3XnyC5rBYwGAHFpJAE5fdauHpuaC9z5YLGdCQYtmclg9JR7NVOx/wB8GmCSOKnF7UaQw7oBAiQImDmQcyuXxONm7pz4XHVJtxznOhsmPId1S0LyyXqpHV1NvMAAMb2ct1/tIHVCbtxjiQNLQdD2XEVsSd4yTmrNxsdVr+NFGP5Ds6HE7Zv4TeOKLs/2pfTNwXNObfzJckyve/nqOiu2oReVpwx6M+Zs+sYTGsqNDmGQfTiDw6JeswF9x3mB3XFezm3jTlpu1x7g5W62W/W2oLCHEngJlcctKUZUdcJqUbNd/u2xAEjU/wDu69XxvvGxMECRIt0yzWdjMOTE7/hAJgkC2nPmlXMbnNzrOflZSoKWS91dju0MPTNN15tIy45duSJ7OuY5obFVoN4Dd4OORjdbIm/30XNYyuQDDjPz49Oy0NjbVq0mU3UqviufdhzmuEz8MGDPAGeS6YQajRzask3hHUbSxVFzYFB5aMnDd3gf7m8QZ0WXhKVFo9697yQbMBDHN4ucYtGkLJx2NrOcHOBHIWHa9z6pwUXPpOLgd8EboIHiF5JOYItY5yVpJKqMY3ZuU9iNeJL3CZAAIn5QsTbewPdsLmnei+6609Ii/ZOO9oWgHxW7EdhosnG+0PvXbjZM9/Pkmoy7N249GThcbUI3GMPYcVWkKj3Q54Y1ubjp5XJ5LXr7VZRbutFyOEZ6oGGwQgRvS6JJAIMm4A0zN1pdHPTeDS2Ts+hu7zmGrI8JfvCTq7dBFuHe6PS2RRaZ92JnWT6GwRRUDRAslq+02j9y4JSnN4O+MYQWRrE4jdESB9Fg43aseGZVMbtFzwQwF3E8EpgKAk71nRJJHwtysNXFa6WlWWZa2snhC+1pLWvn47mwB9DfraVke+ORJgrpNq4IPpeAHwDwyAJC5beK6ouzjngtv6jovMzVRBKI7hIVkBm072802GTOQi/8JWnVi3LREpPuJ0GvBQzRUTXeQI49FahimtEWM5pcvI4Zrz3T+3Lt3RQX9DOGMunIL1fBRr5apRrjkZsdMk7RJAzPJJ4GneGHwVQU2uB3ZcLOIMt6cEEPO7Zxa2eOaF710ENE6k8EvisVvG4Nu0KVHJTlgriMUSTBMJY4g6aqKhlDhapGDbJ3ldqoGqQUyS4TDYLYOcoLDI5q2/NkikXbYrttiuD6DHEDegieYt55LhAbrp/Z3HBtIg6OJHcBYa8bjg30JU6NHHY6BukEA+nqsqtUyv8AnRPVcSKhhzTucjkb3hZ1PZ2+XRLo4dY81EEorJtJt9Aqtccfz6J7Z1On4CAd5ueYExMzkeioPZioc3NaD1P8LQw/s2G51AY4A/dW5RrBjTb+Res/dhwgSbzfoiYfEtbdzA48cj2hVr7Lduua1/hPKVmPpPY2CY0kFF2HXRQbLZ+95KJQwNIGQSe6BU+JDbkep+i1p/Yk68Nf9bTFrfNVZtZk2XPVlFDNHGgeq+joamKa79s+cpWlg2OeB4v8b37oNH4e/wBFuYPT/wCvycofx6NP+lkDiaO4ACRTbwGfkM0/sjAUHNc8vcXTBjOIEXPyWJtf/dPQfJavszm//If+KUlUbFHsMNmEvIAkcSQPTP0XH+02wHUHlwgscbRpyK+hH93ULK9pP+WrdB81jGbTsqcU0fN/eWRGvtpxS6uzRdpxoOx8nkjxMmYgJSnl3XjqlRSYcvGpRKNUG/50StTLuiYX4SkNPI7+qbwjjF0vWxE5IR1VWIobk+iTiibaIdTr2U0NOqivmUyfLBL0rwUJkll4FRqr0s0ASTC6b2dwNF7Rv+JxvGQHldc2zMdQug2Z8b+qy1cqjfSx8joH4PD0wT7pnWJ+az8ZtOk8FpAGUboAv2SeP+BZGz/+Ypf9Rv8A5BZx00lbLlPNHWYnZNNhY6r4Gix3TadAea6v2d9n6FVzRUq1KbX/AO3ubjaQAkkuc4eLLPnmue9qv9t/+X2W3tL/AJLD/wDQb8gjj3UrG51k1PaL2UfhiHF7X0SYaR8XWIgjuubrPAfGZOmnmLLp6/8A8bhO/wA1yTf3dT81LjsddjSUkrBY3Gboi358lj7Rxe83dkddYRsX/u1Oiwz8RWyRnOO3KP/Z"/>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6" name="Picture 2" descr="G:\photos for Greg\salmon life cycle 2.jpg"/>
          <p:cNvPicPr>
            <a:picLocks noChangeAspect="1" noChangeArrowheads="1"/>
          </p:cNvPicPr>
          <p:nvPr/>
        </p:nvPicPr>
        <p:blipFill>
          <a:blip r:embed="rId3" cstate="print"/>
          <a:srcRect/>
          <a:stretch>
            <a:fillRect/>
          </a:stretch>
        </p:blipFill>
        <p:spPr bwMode="auto">
          <a:xfrm>
            <a:off x="0" y="685800"/>
            <a:ext cx="5257800" cy="5316877"/>
          </a:xfrm>
          <a:prstGeom prst="rect">
            <a:avLst/>
          </a:prstGeom>
          <a:noFill/>
        </p:spPr>
      </p:pic>
      <p:sp>
        <p:nvSpPr>
          <p:cNvPr id="8" name="Isosceles Triangle 7"/>
          <p:cNvSpPr/>
          <p:nvPr/>
        </p:nvSpPr>
        <p:spPr>
          <a:xfrm>
            <a:off x="7696200" y="1905000"/>
            <a:ext cx="1136904" cy="31242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6019800" y="4724400"/>
            <a:ext cx="1574983" cy="369332"/>
          </a:xfrm>
          <a:prstGeom prst="rect">
            <a:avLst/>
          </a:prstGeom>
          <a:noFill/>
        </p:spPr>
        <p:txBody>
          <a:bodyPr wrap="none" rtlCol="0">
            <a:spAutoFit/>
          </a:bodyPr>
          <a:lstStyle/>
          <a:p>
            <a:r>
              <a:rPr lang="en-US" dirty="0"/>
              <a:t>4000 eggs laid </a:t>
            </a:r>
          </a:p>
        </p:txBody>
      </p:sp>
      <p:sp>
        <p:nvSpPr>
          <p:cNvPr id="10" name="TextBox 9"/>
          <p:cNvSpPr txBox="1"/>
          <p:nvPr/>
        </p:nvSpPr>
        <p:spPr>
          <a:xfrm>
            <a:off x="6248400" y="3886200"/>
            <a:ext cx="1421608" cy="369332"/>
          </a:xfrm>
          <a:prstGeom prst="rect">
            <a:avLst/>
          </a:prstGeom>
          <a:noFill/>
        </p:spPr>
        <p:txBody>
          <a:bodyPr wrap="none" rtlCol="0">
            <a:spAutoFit/>
          </a:bodyPr>
          <a:lstStyle/>
          <a:p>
            <a:r>
              <a:rPr lang="en-US" dirty="0"/>
              <a:t>800 fry hatch</a:t>
            </a:r>
          </a:p>
        </p:txBody>
      </p:sp>
      <p:sp>
        <p:nvSpPr>
          <p:cNvPr id="11" name="TextBox 10"/>
          <p:cNvSpPr txBox="1"/>
          <p:nvPr/>
        </p:nvSpPr>
        <p:spPr>
          <a:xfrm>
            <a:off x="6096000" y="3200400"/>
            <a:ext cx="1822294" cy="369332"/>
          </a:xfrm>
          <a:prstGeom prst="rect">
            <a:avLst/>
          </a:prstGeom>
          <a:noFill/>
        </p:spPr>
        <p:txBody>
          <a:bodyPr wrap="none" rtlCol="0">
            <a:spAutoFit/>
          </a:bodyPr>
          <a:lstStyle/>
          <a:p>
            <a:r>
              <a:rPr lang="en-US" dirty="0"/>
              <a:t>200 smolts to sea</a:t>
            </a:r>
          </a:p>
        </p:txBody>
      </p:sp>
      <p:sp>
        <p:nvSpPr>
          <p:cNvPr id="12" name="TextBox 11"/>
          <p:cNvSpPr txBox="1"/>
          <p:nvPr/>
        </p:nvSpPr>
        <p:spPr>
          <a:xfrm>
            <a:off x="6781800" y="2514600"/>
            <a:ext cx="1045479" cy="369332"/>
          </a:xfrm>
          <a:prstGeom prst="rect">
            <a:avLst/>
          </a:prstGeom>
          <a:noFill/>
        </p:spPr>
        <p:txBody>
          <a:bodyPr wrap="none" rtlCol="0">
            <a:spAutoFit/>
          </a:bodyPr>
          <a:lstStyle/>
          <a:p>
            <a:r>
              <a:rPr lang="en-US" dirty="0"/>
              <a:t>10 adults</a:t>
            </a:r>
          </a:p>
        </p:txBody>
      </p:sp>
      <p:sp>
        <p:nvSpPr>
          <p:cNvPr id="13" name="TextBox 12"/>
          <p:cNvSpPr txBox="1"/>
          <p:nvPr/>
        </p:nvSpPr>
        <p:spPr>
          <a:xfrm>
            <a:off x="6629400" y="1905000"/>
            <a:ext cx="1243482" cy="369332"/>
          </a:xfrm>
          <a:prstGeom prst="rect">
            <a:avLst/>
          </a:prstGeom>
          <a:noFill/>
        </p:spPr>
        <p:txBody>
          <a:bodyPr wrap="none" rtlCol="0">
            <a:spAutoFit/>
          </a:bodyPr>
          <a:lstStyle/>
          <a:p>
            <a:r>
              <a:rPr lang="en-US" dirty="0"/>
              <a:t>2 spawners</a:t>
            </a:r>
          </a:p>
        </p:txBody>
      </p:sp>
      <p:sp>
        <p:nvSpPr>
          <p:cNvPr id="17" name="Right Arrow 16"/>
          <p:cNvSpPr/>
          <p:nvPr/>
        </p:nvSpPr>
        <p:spPr>
          <a:xfrm rot="16200000">
            <a:off x="6719316" y="4253484"/>
            <a:ext cx="4572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p Arrow 17"/>
          <p:cNvSpPr/>
          <p:nvPr/>
        </p:nvSpPr>
        <p:spPr>
          <a:xfrm>
            <a:off x="6705600" y="3581400"/>
            <a:ext cx="484632" cy="304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Up Arrow 18"/>
          <p:cNvSpPr/>
          <p:nvPr/>
        </p:nvSpPr>
        <p:spPr>
          <a:xfrm>
            <a:off x="6858000" y="2895600"/>
            <a:ext cx="484632" cy="304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p Arrow 19"/>
          <p:cNvSpPr/>
          <p:nvPr/>
        </p:nvSpPr>
        <p:spPr>
          <a:xfrm>
            <a:off x="7010400" y="2286000"/>
            <a:ext cx="484632" cy="228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8128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linds(horizontal)">
                                      <p:cBhvr>
                                        <p:cTn id="31" dur="500"/>
                                        <p:tgtEl>
                                          <p:spTgt spid="11"/>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linds(horizont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0-#ppt_h/2"/>
                                          </p:val>
                                        </p:tav>
                                        <p:tav tm="100000">
                                          <p:val>
                                            <p:strVal val="#ppt_y"/>
                                          </p:val>
                                        </p:tav>
                                      </p:tavLst>
                                    </p:anim>
                                  </p:childTnLst>
                                </p:cTn>
                              </p:par>
                              <p:par>
                                <p:cTn id="41" presetID="3" presetClass="entr" presetSubtype="1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linds(horizontal)">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linds(horizontal)">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P spid="12" grpId="0"/>
      <p:bldP spid="13" grpId="0"/>
      <p:bldP spid="17" grpId="0" animBg="1"/>
      <p:bldP spid="18" grpId="0" animBg="1"/>
      <p:bldP spid="19"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2411" y="792648"/>
            <a:ext cx="6934200" cy="369332"/>
          </a:xfrm>
          <a:prstGeom prst="rect">
            <a:avLst/>
          </a:prstGeom>
          <a:noFill/>
        </p:spPr>
        <p:txBody>
          <a:bodyPr wrap="square" rtlCol="0">
            <a:spAutoFit/>
          </a:bodyPr>
          <a:lstStyle/>
          <a:p>
            <a:r>
              <a:rPr lang="en-US" dirty="0"/>
              <a:t>Alevin:</a:t>
            </a:r>
          </a:p>
        </p:txBody>
      </p:sp>
      <p:pic>
        <p:nvPicPr>
          <p:cNvPr id="31746" name="Picture 2" descr="https://encrypted-tbn1.gstatic.com/images?q=tbn:ANd9GcQoVgR-QWtCCj79eCx5HmMX2bL8Boqg2TZdFkUGU2UIig3eVOO9PA">
            <a:hlinkClick r:id="rId2"/>
          </p:cNvPr>
          <p:cNvPicPr>
            <a:picLocks noChangeAspect="1" noChangeArrowheads="1"/>
          </p:cNvPicPr>
          <p:nvPr/>
        </p:nvPicPr>
        <p:blipFill>
          <a:blip r:embed="rId3" cstate="print"/>
          <a:srcRect/>
          <a:stretch>
            <a:fillRect/>
          </a:stretch>
        </p:blipFill>
        <p:spPr bwMode="auto">
          <a:xfrm>
            <a:off x="1524000" y="2209800"/>
            <a:ext cx="5715000" cy="3810000"/>
          </a:xfrm>
          <a:prstGeom prst="rect">
            <a:avLst/>
          </a:prstGeom>
          <a:noFill/>
        </p:spPr>
      </p:pic>
      <p:sp>
        <p:nvSpPr>
          <p:cNvPr id="4" name="TextBox 3"/>
          <p:cNvSpPr txBox="1"/>
          <p:nvPr/>
        </p:nvSpPr>
        <p:spPr>
          <a:xfrm>
            <a:off x="1421921" y="792648"/>
            <a:ext cx="6934200" cy="1200329"/>
          </a:xfrm>
          <a:prstGeom prst="rect">
            <a:avLst/>
          </a:prstGeom>
          <a:noFill/>
        </p:spPr>
        <p:txBody>
          <a:bodyPr wrap="square" rtlCol="0">
            <a:spAutoFit/>
          </a:bodyPr>
          <a:lstStyle/>
          <a:p>
            <a:r>
              <a:rPr lang="en-US" b="1" dirty="0"/>
              <a:t>Alevin</a:t>
            </a:r>
            <a:r>
              <a:rPr lang="en-US" dirty="0"/>
              <a:t> are newly hatched </a:t>
            </a:r>
            <a:r>
              <a:rPr lang="en-US" b="1" dirty="0"/>
              <a:t>fish</a:t>
            </a:r>
            <a:r>
              <a:rPr lang="en-US" dirty="0"/>
              <a:t>. They derive their nourishment from the yolk sac of the egg from which they were born. Nourishment is provided by the yolk sac for several weeks. They stay in the river gravel until the sac is absorbed.</a:t>
            </a:r>
          </a:p>
        </p:txBody>
      </p:sp>
    </p:spTree>
    <p:extLst>
      <p:ext uri="{BB962C8B-B14F-4D97-AF65-F5344CB8AC3E}">
        <p14:creationId xmlns:p14="http://schemas.microsoft.com/office/powerpoint/2010/main" val="356554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5" presetClass="entr" presetSubtype="10" fill="hold" nodeType="withEffect">
                                  <p:stCondLst>
                                    <p:cond delay="0"/>
                                  </p:stCondLst>
                                  <p:childTnLst>
                                    <p:set>
                                      <p:cBhvr>
                                        <p:cTn id="10" dur="1" fill="hold">
                                          <p:stCondLst>
                                            <p:cond delay="0"/>
                                          </p:stCondLst>
                                        </p:cTn>
                                        <p:tgtEl>
                                          <p:spTgt spid="31746"/>
                                        </p:tgtEl>
                                        <p:attrNameLst>
                                          <p:attrName>style.visibility</p:attrName>
                                        </p:attrNameLst>
                                      </p:cBhvr>
                                      <p:to>
                                        <p:strVal val="visible"/>
                                      </p:to>
                                    </p:set>
                                    <p:animEffect transition="in" filter="checkerboard(across)">
                                      <p:cBhvr>
                                        <p:cTn id="11" dur="500"/>
                                        <p:tgtEl>
                                          <p:spTgt spid="3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62464" y="1219200"/>
            <a:ext cx="727250" cy="369332"/>
          </a:xfrm>
          <a:prstGeom prst="rect">
            <a:avLst/>
          </a:prstGeom>
          <a:noFill/>
        </p:spPr>
        <p:txBody>
          <a:bodyPr wrap="none" rtlCol="0">
            <a:spAutoFit/>
          </a:bodyPr>
          <a:lstStyle/>
          <a:p>
            <a:r>
              <a:rPr lang="en-US" dirty="0"/>
              <a:t>Redd:</a:t>
            </a:r>
          </a:p>
        </p:txBody>
      </p:sp>
      <p:sp>
        <p:nvSpPr>
          <p:cNvPr id="6148" name="AutoShape 4" descr="Image result for image of salmon redd"/>
          <p:cNvSpPr>
            <a:spLocks noChangeAspect="1" noChangeArrowheads="1"/>
          </p:cNvSpPr>
          <p:nvPr/>
        </p:nvSpPr>
        <p:spPr bwMode="auto">
          <a:xfrm>
            <a:off x="0" y="-136525"/>
            <a:ext cx="1857375" cy="1143000"/>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6150" name="AutoShape 6" descr="data:image/png;base64,iVBORw0KGgoAAAANSUhEUgAAAR4AAACwCAMAAADudvHOAAAA+VBMVEX///8AAAD8/Pz6+vry8vL29vbv7+/r6+vc3Nzz8/P39/fm5ua8vLzj4+Pg4OC5ubmioqLQ0NCysrLX19eVlZVtbW2MjIycnJzFxcWsrKzJycmGhoYvLy9KSkqgoKBTU1P/AAB/f38RERF1dXU8PDxjY2OIiIhDQ0Nubm4rKysbGxtbW1tQUFBlZWUnJSY4ODgXFhcxAACCAAATAAE8NzkXEBEqJSQ1LCs7MC8HAAMaDg/mAAB3AABGTk5uVlZrYWKBGBneBQxHAABSAACNAABeAAAAGhrJBg+hAAC6CQmjCA90gH9VEBJcZmbjAAAnAABCJieXLi4oNziL8uezAAAgAElEQVR4nO19CdujSJJeBkiABOK+BaI5JBAI0Mx0r6c8M7s7a3uutb22//+PcUSCjq/rq6rvqO7q2VE8XdWlCyWRkW+8cWSKsYc85CEPechDHvKQhzzkIQ95yEMe8pCHPOQhD3nIQx7ykIc85CEfiyB86xH8suWhnoc85CEPechD7mWlL1ZMVOWFJH7rofzCJNZs1y8AoDrjX5DsrG89ol+ESGu2WtplBx9JmpVpWjf6SvrWY7yT9RptXGDi8pnXJGdx90hcv/vLDLe/U4dvodiL1WqxdE7pvaZy23be/WVfRTRgMRgs2fFHmXr3UggDRNdHMSRv/xZBVY3eGy+3P0ShJv/oLfIuDKM7FQ3taMqbH7/r55YNSAHkIiibMl9q4LLYi5gT+iFjdc6MjpnSwhRty+2HWDyUDlsdSp2ppftyWxIiDjLcYk65slquPgnEa3W5ttbW6ZRdtGRG0SH8Knf6NoGwMxMd1p7d5Rr4OoSDEcEJh+RCvWNrcHSQWnD3QxxtXWC1F5wZRF7zgmsvdF3Pu9N8p61pvHxYemiaV4BKUNzF5z+gKi+/+CukP7QMgoppGTQMpAjKwYsG/pLmQbVEuwJpsNmuZrp3xvciKjhQpvDFK4fX++v9WBDv43+xj18yNlHf9xflAhz7II6fX26qn8CXB/QWMaFm3Q++AE7uCbAwCqZIJoeZMkQ9qLBR0Ho0FtSsDUJgYEloYrL82ckSHLuab2pv2x+vwyUMrxiiZvv3wL09bM1ds9Mc0wk8KH2bdAPlTwNTDuLNDsF5qI4pg2ExjhCaZ3olgA56VrUjSPi6m7DyjDazg3PJ+ha2n7yiGHeTH/K81afek8LpVdkSnI4wdHvP6yp4Rurxp6JNgr5ia0Vga11Q2AJtQpGYpPOXnAiXgKDgK/geaYMvicqSqfSirn7icotlQzjcNhv7c/alIKDUn7rG50XStQgGbwLvLMsOtq2/6UI/v4Q5jbnL3S+8b70p6Y3lW+9LWhHuW9br2FFUZN+McgqWXXp0z672iXdsNDdwm+77u+WR/pwj1MFKvR+PyXIcTZG+4BXfLbI73fSwfw4hBT3Kh2cg40tG9nVFkNjJ/9FzxoV0DB1Jr4VvQ/jPhdRKPtO+Kv4Yi5eOWz/RyVj7URxbuLp+PNafXLYJ3oYchjevEJ/SIem65H58VbVDMhqpgvDuWoQgR+7ETI6u/zGXEQxOfYrcRTHC9XK5nBW4wHF8lSzGBj61mD8Sd6S/Lc/7OMCULCcyNcdyQre5xD4FtOfD8h0qiuuhnWzTeh5kccUNfqg+49/dr0bjrGPyMhfowFCUL7zo0nTDIJjMPglocqMXrzorxA8EwYQ2XhCEm09pOC8/xUdy+Ho0LgL7JW9TbMN+EVm/iuBosXaFhgqXXWI71ubTH5BlM7kt1OKD/9ZIpyne9DFBfkaWEWQ/ZWjvmNHhCQl1uVDYvlyg4FukTWj67l1WJo/M90TSwtuAx3rG/3E5vGMs98OSP1H7tCxZjvIgPyfJ8fqlScV90rF6SuXrUHudlRpHvGqmMH2g4DvFCCVJqgijqSPF4q+40MLQnpEA9q8azmfkM8ESF1KeHdl+/dQdX2S7NRT51WBuQ3nYIhgrsD9sty7bQn6oIEDa0fjd+++t+sI9vUIW9Yup6iZG2QWWZbYtzv73cay/kZTboNJfugLTgtyS28L41gCFHrwPOBZfmvHXSf/hK0UeLzciG3zTbMl6urwsQ3aANTkcVZuyR69Ik30sm7uM7xtFUu5k04P5Hka2lCRpIRnbF9MxUg9KpqJ6krpG0OHqMWDD1aO8Tz3s/SWCCIqLnIsWPfN70iOX3NQrwm0bHPmYLFATk065elyQDFJPCN8ymfyx5O/SDnOMnDjPa+7JRozRoUP12MJ6vUb1SIJzrtGALEE9wedXqeyVeTNVUvJYu/NzG2+ZK/buDbfwGXHq4W15qKvwestzhbHPfMIhazGUye7EfDY/vui+ZDxS4IGpMRkvEenuiYnOAmFP2jDZXEOcfzWfzr8LwHzP51XHPSPxgVckotA2VI3CLiNcaCGKhmQ9DMmCVfx//GXsMIA0XGWstYNuA3tw7OJEyl5AfOhfPhLxk8ndiyzj16Cyk2/vJa85S9zrefWKi7xfbFSPFObA1RNCYNMzUaK/Vj1p/nXHpRXDvXR9X5oWLqsCY8CNgfJE1wI+cY/Xt0roO1czqaesDlw9GYsycI0jIvor1bP5XP3gqwqtrQjStH6ShVwABh+3aEO4gorzmeSF8AK/TOoZtmg9he12Wmt1pQH2qdRBgnj7YuxxwvIrW8+nxEJiafNiWAjZHsnw0UNVrJAbd7mcgM+UBFwGlt0JEdRSB55yhP6ZZS3bPkRfpJdxyZheGuViS57LbnzBPga5uClXuWO/Ako9Uk/ovwt8XyrkdQYGhgObypco5bKCHL2Trmmwrn2pl845SCos8t6ApVc7ux8lvDcSobW0cLpuq+qvy4ZHb8qHcPUY5c+S4rZbxVFEUPE/XEVHrh4v15g2pGT0uGxaSNC6+i6PgakpHJ/yyLUbG4aDz61sjFa7/oJUC+UFmtLfRLT3X0wW2l+tnGi3sroRwLZgkx5kCgxWnEinhxjE1NcHCbR6J4McxiEw15Ta4PZhdbPPzCpH3FFz+O//A0CzIGmNja6oAG6y+2qFvScL9wX9MHnz5BNvTzRzSqdYkIEiD/WZWw/lDkPwQNcTDBQh1mEZwQ+xNFSbBLIL9lhmuKMizsJ18uZP8Ofvvvvjr9Z2xZotZMHOxQlM0PoEU5O+QVv+FpeCMHkD9D4fv25A/Yqr7cMQpG2kwEvyY6KWbXs7DsJwKX7vB6OfwV/+8tfvUP51zbYnfMdomlEk67A9uoHp0AS8Lu/2FWTHM49cPYothJavsGVg8omK/I1Qd5/JNX8k1r7TMPjpXpBUkJjoRswLXYxp/zlySzfY/eH333H53b+4vtuRR2lHrzJtjUWBO+5ypgTnmEjTT1nGtNvkXioMCvSL9SygKYGl257YVZ6aoBzHnySAXrKw7lk85j78+o+/++7f/kDzYf23ST1/HCxZZ0Ov6aVquX4eSnUkhRUpRsiqCsepWXHM01TaU570FXoQnZ15LzsAT5rUY7crkBx0NIcGH66R7R1tzp2kl7iPl4q8ZI5XOALSosEIfvU7Usif/2eF+pH+1+/5o+9+1bgLNu7DyGoIobYFGGac83svWbSHqB7MHiOZhQf9/eyp4Pt9rHzNzoIxofV8U48FSwRRHIoIFtL2htQzADLgunJ3QRDEoSO/PSrI/eCAISxQTS03foj/9OfJYL773//C4oz9OyHzd38Dcrkd/pHKRFGqXNl6peBlxFD2AnM1ZuGYGyg9LfLSXaxpmhsjKTjVLNf9ev/ySumXZF1NpNGGetwbaDiyBWyfjITHJvQD62ikbpNlP8rF97uP3KIaNU1kfTYMRj+t+JIfmQ4GcEmewm9+N6vnu2iDZoxrDfXzZ/RzzYcm9V3vlGs9HIJIL72aBUVTlOXa1FipzPpjvW2c87CMdh4kDT4skzi+5wxvEllRdFq1i2Y2RDUMw1iOBU1coeqtyUHoocCc+8oe5U2j0ts1vLjTP6EjzqVJ2fvMQswBOY8L/+f//vXXpeEwYYRfzebztz+lml5BEUZ/RfVseUeCb5WQngWl0CS/FwxN6WJRyMz2bFOKQObRZy6mzrZMUUNwChUloOzl6ouZis/JOjwW+/xIgeSFe3yOUTz7mspbVLILFKKPRnVZsqhHqLlPZezWpZZXoQa/5nDzB1S8FzZArvzPfwWgsUBkuu4/H+3It9Lm1JVWU6kltbCq/kqCExNVf+uDuYUxMQ5lVKX7mOWZLdlGCttwfy6Xku6WyltThlp+EDWYkvnh8K6KicBbuiY2L1HbxWxLAlrI86Gw3iZutLf/9OvJXmArrSFcW/CXv/4HWR1OObJtxejc7JiwyraClYBhv9VTZ4uWQAkNsrDS7yMm9Lnz/bgflQ4DdFHOhA3zB2QTOiBKlon7tihz5XnOKRwu2VOpOHb+BcU2qfZqwLcGflPU0HRPjgyA57A7hqoumxT+bdLOn//ggtfC8TyvyWrJFlNVGpmXw9uj6C4VAKscCYgB0mbYMnUoG2qS6RokrILnCVQio6yc3zGrEq3OyfO3lfo9Kvn9ANdbGU2nhGF6uKG1Qp1AelmWzyO/3jBFWfb3WvQh4+p5+sbs2UavtBSd46KDGWx+VatQ6m5OF0E7Xs4F6Y1DPqBFCI5cXC/8OQDJhlItQOPvKVUTTg0gIVsiB02H/rzTXMeKLaeM3ePhgGHKW7SDjomRP7oCF0F/P0cSOswzZ0EUUD5CXzFRlMgMdFyEoqIi3ixAW7tTq+qabei18rlctQJPcnbCAD8g52wZQbPz//4yc78/AYTSoVpYvG1OoLx8yl2CgqazmQaMusCgJ0YL86jtDMYoDo9QoP9DYwS0mnp/PFtMvnbMT2ndF1mPvHtKeOHc1DFe9vKsjuqJXXbiU73Ca2vyRifHzsyBVRU4xnBCcMlGsNcYahoOmNDGGHNDnbKyTnkA1D6z9cR42mFjd4uy8TKi305RdvA3dOZ//Nt/5PG2BRdc6rlFiC/q/BLeVXw/iyDiTeOrGlU1AtpG70ygFgBFvGzpXlmG5sLRdyR10/FlLb2IPA/Z04IqWLKaOv55FATa5qG1UJfoP8PJfFABvDed1KOBBYrXa8DMYwz4lAW+jdO8hngBamsgXcwzNhK96OAedqZVltyXyaOc43c9sq46pUmPHu83v//1B7wpvMdss2ihiGnBAKCV8RAhrXLYS1mLtiEjU4pXZjGXQuyG22rNlwFbxZBrbuggbEM5+WC8yinLXlR9UYDtsvuhkxoW8AGXV+pua/x2V1dcvLvpahCNaMECV090DME1NW1ARRkJfqkQ76FTiE8vQEc2ne7yklU76vd/Yj0haeLwZG2ldkOuJwazhC2TiZeE/46LBYzewGdL8n7OiWsr7af5mcUtziY6Mw+OLe/LFGM7hcIL7ARirv/FOJXXbtUoE2jrXPSS9jC0imi8e9zxRYVQs0k8CxXd0eQLbmYDT9lDJPF/WGAi9kig9RHq5lQuIPQ6B+I8U9B6XAWkJsMVVjYsCT5C4bNApnec6VS6beoPcOBLwkG8DTiEoEmbBEYsyGUiT3zBbMnQ0yQ3ZBnxN4jQM23YHu8UaVLitqUaKUgV4QwcZeoRjAUVD2UWDEkVgLHJfd2pEzIrY81e0oWAZhBVHHO5my3nbR3tNuvsE5OTjHfKiohs9DYqN5CRi2rjNUSce18wkiAXmdL4Agu9XNI9pu119FxubzHTZEgKTLivAK5wuamnS7ldKidS1EdFY+5SKWZWyOygaTUW+uq57KEcAY4O5TaYfkaMkcqpXloyoTvTOiNY6qgpdBZEIDSn05Lp884c5AlNeeuR7gS2pA2NL6nQiLBLfL71jhBBo0Erfu6vm4rCwTEUIdAEtqd0aoVxAO3IQv20d07d/sA+T6g3T4qsaCCWh4uf/1vTotahrjEx68A1TLJjy8ClFe2jVb/U3K0R1pAfqzxIYUCn1EIuMN02tA7dkglT2KQF0IMrw1lDWp60BFdK4uKY0MTyEO2+1fmoodwFRg3FgArfv0w9LKzKW+l7C5Lklhtc2A2aKTdoNM/cz5nrxAV0k1ZknK/9FWv1L6xhabivpIV8mjuL2VFkJofE992DZ7IuXVNUS/35eVe6Mrs2LppRxzaXPrwWOUIuH4eCaGJ7I5Y7UgnFzaKEhhNxfhYkfsedoz25SAPmKtJ+IykxuC/CnieClDXh+Kb49JX01LL2dfQJBVSdiN85Vw6IeW0/ZTHrJ3zRaOEO22gOuwgZxynRtjj3uSqZfp7USBd6zSlbZJs/JGhdrVfWYNgB7X6TCUx9O0DXQzdPo4h2W74X4zjVchAP/QgxaL9jonuEZkwSly+mgoMzzyzgm04c7VKuU/vw6sy9hCbnjL2FXzkYMFY6sQeblCEpUciikhY/mZrAW7DBnanxUz2t74OpFeJEd/eiQJ9b0La4vuy6wPWH6fXg0LixVq/YYsPJVeae5o6ZgihNBNY6mlyxBelkuCKPErJ4b5kVGAFNWAf5fjKzkHaraOH5uOaFWHq/xltRaZMil9enDKcGeYVMkjyoilY6osOOOLP7QUTbtFh/2Z8iUXzjfxyvCsmlsV/S7X4iLk9ej7sRvY1yIju3WV4uEnQhZzs98F2GtEuS6C7a2YHUjvEMpDUFEIQdXX3ioT7NyxrZ9ShxdWRQDYTFaFuJBe54ZXLUOuVAAjWqC9xF7vbp27M8WzhFkuf6+/rIh+YVOFK89tGWkLedioi1sQ6GOyteInjI7Kdpk81Ii2FhadspM1Y+E8KaSx/Ra+hK9D5Ea/a60gw8GznYMZkXrU6JFxzQHoRYpB0LvrQgwNnjcjMz2HsVlAGRzah2BQpJ4UBflRpshWAz6WDJu8ngSDGZN767Vi7pm/Sc61ZZ5EpI5HI0NptTSuCWgplA3iU9O8HNTUsBDdyLtpdKooT67LzTtaPZ+ziuEawtZbLLuqZcR9nKzOiLIlwNm67jfFitpjZYG80EWUxbdwk0Dq20keMQhqUj+SdKth2NufRpQUYeIKBmRIrCyGR98K0dJAUOqj1+lZ1Oi+mu/gn/JGgbGe8gwufRZaApS6yPN/mCQPF0KZw6U9fg/Ki8kgsYy0h52j8guHke4925+6Y5eJmDzgshZrRg75j0iWH2/w7hW75Hh67hjfbHSwiJL0zRwnEtMXGxCqYvSn1crR6iDfTkPAaF1ljddZdufJy6UKLmtK/QBI8BmIv3RRNErjMiU8dIhTIKNvL6pj76KoZlloL0+Vn9Eltf6fpzXq2HaAdeA6ptiePeD/PsaPsw7pEkZxAsVCp8MG0rltCG+7ZKOajEGG+wOfxYFXxShrkss0AjrZQDLeLusjss6wqwg/CExoWY1ab2MC00LUHlvr+QosC5DDittw1STQ19AcY6o1BjO6zjBH18R74fNdg+W9KPnm9hXTsepEtmuXKZs3VhR1D37fe0bXnVOVsehW9GNqVqyCd7xpYriK61JozRN2t/arGohm26t3PEL28yN7XwGTmBYw3lioKxPHSKNeObvS0wVismhJB/leLpdloZjPg0HMYAbyY8Dxws8cYPG44oAvqYrGznfPpmYhC7Y2fy3r/q1iiy2Ki8LGdoJ3B94nEBRkRIdDTwYtvsOSBQooY+qLdt0VaGu2QBgXDD5BaoG4OpZRoUnAZ2Eps2A53vlzQaRj1GtJ2J2MAHMJaMYzm9tNJQ2ZRsPErS+5uZKbCttaHYRpaPA2RHwp/JE+jXmGUhcd8rIOGrPL8qmmxDiLDUS8iiKApKNzJ3pm1OOx7HIKpmM8DH+2a9oxTVkX9ZAp7KcXyL7B2XJVR4CwgrKbQ2BfUF6Z/soVHrI9Xz4NgbeWLIEq94zDsntbEw7V2O2pJHyKe9USYOcY2KJfocIehv31WXuApGKHk+60Hm+S8dY4gPIfUlJ9NpJ2M7vRhM8anJCWnKawjo1mFcyT4MNOsj5RX5xUx3gteKMxLVnLQlCJPKdw7tt6WXlCuyR3w+bKScOCI69EYntilwz8WTCrG8m1JPgjdVDcaMswGSgFKXdgsBpyXUMlW8e5MAF3LbKZpjgcDzg8QWRG0uoTB5742552M/ESEi404KTtLiS80RNZhubPS6gTZOSrCAsDSAXF1hLFRxky8v62IR8MBpmaDdMcr7Q2G6/NSCLlzxCTIuLsecyJ5aX1n4yK2n4RZdJjzjhjAQb2YmahODXFAMJjD1VS3VnxIF2q2B4TPeFymGzIRIVaTiurmMSswowpR5TBMiejYdJ7pdqAUW5X29gXN63spzVGu340EGzy2gIxw5UJnX4zCmLCFO+7RQyiki4fmawIBOCZNLWldEaF3RbstLA7AwQOg4JV6AArGaYFrnYOZPFGfZT0xQaF8dfN6LfkN0j8/QkgBnNduMw6ZkLg5g9lQ+T0ZYEG4pxwQ7jZZEsudLrlOBdoPSGw5QblC12wiDFOeEiBVPZzRobOHyjBeNHJU4cYBJ+0LBi2Ko7T5qoC644U7zIgYQiPWxHKPL3td5JZFaXO4sLbTXdoH2NU5Ak843phzf0d6m3rKaChQ4WLoNW6M945sTzy1tL4DgCyyiWMtnC3RFfMKPaErKmd9UDyb6UAy+O35DKZHfbOT9gjCxD4MOaKKcTYAUV4pDNI1jBMNxfxomG9mhSplToZthZELVvpQ6Dw1qEXnTEifnU0I/KSgF3UK0VyUMzMoyI6WScRE84m2ss+u+i93bGbMCaXP9Jy7WqL3CY4zT2IZSvTQhDsG1iXXh3UQpTFsjOzKRmhf0BojNM6BPngoDBqHRjlnRQIRGgmz2qTasVwnBlEy0k+/YTnaOox04utKhMeVegUtE6RL4xGjSU/gWT4jOkz/IoMI1VXIm6lzDaTJMvHJuOvjB6jSB5SRv7+hZCdvrIREVJ8v8oBKymNGYi5N44zVER1emmoCIADsakgOFJs3ZSnWT3kH4RZIKDYmnwhJ/RsaMjGSCl5RWRX6havh1+fVQomugNnD/j56prnyL62vFljZ46OlQoS4cREo3E9Ss2H3uQGBB9NLd51+UnNTDYyuB1OHSotb5QiYZXc2fdaQz4oOd1nOr1cc9QksfKvs9MpMxMkSynEQRlg0ZHmH3iSzrfCQ3t6FB84IDkjhfENgEyeacSaTyZ67qWra3RS+1NlPEcgJHku5ouEixJUHPTABwUqp37i14oXrUmMaw1Dj6BHx+E2I4PAW0hUQWNWhFnjju0Jgo231exBxhBR+mKjGiBRWzmYB2bXjg6ZTBO1EbEy4LO0oyyoYycvL49jkROsdEnPvNURx3W5FhS+FsTdcUzRKXdTzpqQ7RZ8Fg//R9qPndiWdTz1SO/kpoaNHw+AqDHnCjKSUQ4FRiuJELEgxiAms+PGE0mSiSx5nmmUInflGx8Ohq+MxAu9iRwfDjJYaTcpgrFdd28wTBLQgtT1U70HiihBDHjEv4frTCKDAWbFld4MTgi3LV/0zbQS5iwVmfZp+wh3bst9yL80kkBycXW3Y7ouW26SyhtYPx7AzB5gVA9jbTU4LsJR0rlM/VQKL6A8ULIkuLSLDQkNZ3yMUdH4E3d2DlHM3U1ulqR6fp8tHPqx6e7ilC8+K4GBlCHqLDKewSVAGRdloB1IZ+BwprbdT4+rjyr3ZqYdCHyaXMb4wQlVcC9+/GBKUaep4PSBECYup+HHdGnMztQPZ1tSF+uQIaIbkmQcgVb3JSgtDdMnPCXcb7+u9nnvrowWtkP2UTcN7sGmph3uN4njLPPNabFRDT0CsYBMmIV9OhVR3c7b0/0EQLRoX3vNMktASeGSOHC8P9Hv2IXN4URJ5m36NP0SpC0MzTc6i54xNwUvw1IZPP6xfUccFX6DqQmHVjxjvVmCOcGxtcBXch6cZ8K2K5dAohjA4f3uAiiGiOPREZJfevOe5dSiNDFzUtiWE+ojLTLt+LHxxSpDXtNCqJYziG6mW0TSuo5iSrfy54NppcI79R+rg5BQ3WpYoV3tKgixy8wovxsV2dj3AMnPnqCnPpUwv8/FIAK7KZiKgYXA8nWKrAT7xZ0hcs4y/s0/205HT4Yjfh7fbCtPy5ETCGuamCFFbRgR+OG5TQ4CDX9naik30WWmEYz0dq9NP7BdZlHNIm7UrbD7BQDXQ9qpRzym7c5arOc4NKydenyDeFXvWDRpZPAHSeCq0X9aAqKo8ziRqsg4tEviUEyH1WG5RXwqcDWgshhrBp8Vb18Par64fnZaASG1py9tM7AptKcZdanzj3UEoYpCvOtZum3Oh6AQtyVPQnh7QmPiCK5OHoiMYsjKjkEc2c9PvisjqKmmtF3JHTFHCZ3gdMEoVPfHzG7R5n9YAtgwzGCizv4BaxLfgZ2+fsbKO31cFRYAOW3caAWnozHVApqLvIgmZojdy5mZ0HWUgj8wJl6pcrthA37hRdCtXMfVJIXHqDt8PwJLhci1viLfkq1KMNY5bW46W1xb+GEgFICp0aOSEdrtLwrjfIgeN8WqwD1+SfhCszqBk4uIRQU6ienOUFhC6qZ8sG2ksqg7QAC7zyYFMn0tvZ0v4uoY9uJaLEpsms/T6DoyDYl3OKeI5vJtYVbyxIpuFSl5t1reTwW8Fl6ELUDeXtN1C0EWx1s1Gtfq6p5leEiSmP0kKT9wkFDvttB7WshZFm7Wo059Cf9Li928pebNdZg5ijglRtQ1TP1uylynerVd8pYLukniiCJUbargpW+Q719LcKuVzMCig5SBacdhDuZJbMViEFfX5F7I1ql+nshRXAsBVaOY7q2k8uREWjfcF3m5qk65Khg1Vki7oP5zGjpiPFJFuk7mFa3cqlL9WPaA9pAKGSj/el6niAShYqR04Wm7rpnIMrlMdG1CtXrftGw/hLSvPEYk5aW8w++q87XPRehFsr3bKFgpnWktLvW52iTj7BJ8hns+7Qu5uDB8Vwvg0WI8b+Soh43Clu1AXtK3YuLWJL9zhckmvrPYw8irj20apAh5kG3DjUKUu2kveRZB9KYZ4A9IryczukhM88evLM263nevadkKJhUIijHqFDNqTp5yJaynpyjainTW423kh0i4v4vV48qn9lNTmuz0k9xkQUXT5EFSoLuWF/o47MwEvZW/VYa9Kmb+cLhfen4yY/Pofy5xKPqrMYeTq0cxFpWU+tOAP6ppjaGS/njl+YakcBKz1pCDxcpRum3XjVpXWDOYMFad7k2YlIsbEQJL44/TidiU4+37+4tlNIz1Ac4Z8sdRiiH75vOIDVvkJvlNsWOmee9NcfC/p1Ate5Bjyd3cp5RUh8r7joIw7Mui1hnMyHbjQ6gJfT1hjedczEw/y5WXb9tp27QYtc9M9dgoxGHaMAAAdGSURBVB8aba5UwrMnzbvpStZktvj+v2Tahp+BsBYsTqDMcHsOBLWBUV0vxTB5045i4Zl/vU5w6Ipx8H0qRgT+xIA3kC/uy2crEDs4x/FqrmhS4o48Gw+QhBzO/im9ff++vq7EGBJbpkoXKSTAUCyw3RzunJkwG9Lmv9531C7ARgd9GmlhIk4VSZf/nL9OIQiuf1kK/sVXWuatG/DHOx+GDZ1LCUfSYZzjX9KWVhv+q08nBImu4+/mBA/j/ez0dDHhe+WyaefSnSaEy9lHT3fKjNy+QrRQVfmtbf3k2a8fSVZ37TyB/o0P+JeGN/NHjR/87KUtUpKpXLMokaIcd5GsIunb+ejnwSwuBQLUhf9hzvMveS7IBLujToCUHJIssP6upTq8tIG7RVXEgTYrOZzYsQbSpbzxZVHz/rkup5X7+lKpsXAuxw4ZN/6uzG3sKvzoELKEA7Nm6PE82HmjwvfpdBELQXivKlEVE2Y7MjUT9CeZo3pVoQMjPQqXoqUFtiTJZL1aXsyIuyk6xneUTLaczOhEpvnbl9U6VWgiHu4vmHj1dwgR8rN7gL4gAt81uMJgNrzZujqFiEoLT388wSSPI/CoYv6uHkYjpuzeTEScC2HOTVviH5j8OOThzrN5Z4NhXcbpTF6/06Y4LtC0/gj8kDtRFCwyp/IC3nUsKWX1oiaLHFWjGqztISyGZlXoGG9E50KT3qAe8chXD4+Ibl2SChqJOkUQ7R3S60C1gz20hpZxqFg1MLXNmJevprJLeSvvsRE1o+vyesptCTM7mHwhBcCHjW4gwxoGV7QK+K0dh9djkBJUCE/i0wd51X7zw0s2hKcuczHswuhQjnfAOtcCjFPt4i3W44G/pQOb5TXd98UWp8qfZ5lWfSsXqRiDZWuEqPOS3FwmUpfyBZv2YyiKikT9gl2v5Ndzp5E4U0ZCmDVCPSvyfv7UcmpVwEWWZdNjtNXbLr08Ha50s5kWvnLf5vopaUqGkRnGYLR7AiPQc+MuMIbz1derR+q8fn+pzzuXe0VTVy59vx18GOxowQwqf1m6q1V8NVDqjzKLV3BFuPhA7kznLv+iHQwRZEKVFYSqRGDDJ8D4DTcm4xqLWCP3V2XF4vPVWpF+NYuLdhJufc5LKGEMtpyDiNhVHSh50eKXQqS5b8KeOxE/TKOP79ttVzmctOB6ZKwfZYbPCxHqeIq2121xJfB+agpCzvTjLXOqr0U8U2E7VaaCaJwy+hSFmBKSmgsrEmsecQSD4N/c065y+wkODxcTdu4456dFS3DIrHZQm+5pw0zaBZedYql+5xHEJhyNpdADL2RdRM8dM9oIiyVpbeLAymVN+VdnF4Cv0Y8/6FEBEfUymYZpcfqtoDnVZwjjkRrLpi7pDpoEbPfmFjsezrut6N848e5El/WY+mHONuMXv8R6hM8fU/8OmXYy7J801KcXArcnNJ7UFk3QG8HVeshjZe2IeqEGyaW2h44nqXENxh0lz/ultIlNMxrAMHkk71JaZ57PZuKER5vd/TbSjlQWQpbfUq36z/ozDB/LMjbtJ7mC1RHOEW1BhOzayiFQ8/+edx5d59qEFGlGfiXC1FO/lOb0rHQ5FrSoqhr94XZeVBZUurhYCOZ0nR2Cg3UrY/B9+qjFvrhOV//8/t5vJu71fjt4cghwBjUCcX2x4mAOwb0rtc1m1ZUHmeNrjytzWol35w+sp+j3A2GdlPOkxhX2pJwvOGtk7uy/hP5+Z94vQW6nFQjtk2MrecGJDvCKHFkKa7jE0c3lXctJseH15KPnDrER2EaJDY1RDEzJk8y1IkjL/REFPOouUs5oem5S5tG2HrxvcbbT50S7wZADPzwZnDYECNuzQ7v5m1MxW5RToDGot/6K8jOUTo2DrUWZgSgwozAvczOKFPJAycA/bh6irWv/nPGouAue/jSNvFl+PmaznjtAXJAjb9/cXUi5FkEd2it7O4P4LW3X6tfoRX6TLKHfUnfNZBEibdGW4Au/hfqi/k71up1Asv38jW2P3/x33ZcIEg6vGRsr2PMOlZA2CXzjYf1SZImgsAAHYhtksBT8K8b/Wz/Nz+X9/QlZjwwKNFuM1WS+MV+mU6++9bh+IbKEIEYqX5iaL4EZYcwf6Q/1XGXZpXW+5rHaCra1xXajU0vOL414/QLkLWm0fyBZb39Jv0j9kIf8fYsTW9dUlBzcUVtFiH8hv2v+LQWskPJ9HHO6zGBrihcW/Lijh2+nc/zNXk32lAvHyFHTisJmbtE6e6iF9/3ey38GcU/MTTew4YfEpj6DMATkzm5twXI+Ru0fWbYdqkcFptGm6tRl0JdbDcrcpzau7iv9aN7frwQZt56paZjUs7P8NUanpgU6y957Fu3fvdCRYaWcsJCqeKXJ9Kw2WFyfHLbfs+JnP2v9FyfTcRRPf65m/st5289//qcS69MVEe0f3nE95CEPechDHvKQhzzkIQ95yEMe8pCHPOQhD3nIQx7ykJ9E/j8wog0e55qvMQAAAABJRU5ErkJggg=="/>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6" name="TextBox 5"/>
          <p:cNvSpPr txBox="1"/>
          <p:nvPr/>
        </p:nvSpPr>
        <p:spPr>
          <a:xfrm>
            <a:off x="928687" y="1195546"/>
            <a:ext cx="7917680" cy="646331"/>
          </a:xfrm>
          <a:prstGeom prst="rect">
            <a:avLst/>
          </a:prstGeom>
          <a:noFill/>
        </p:spPr>
        <p:txBody>
          <a:bodyPr wrap="none" rtlCol="0">
            <a:spAutoFit/>
          </a:bodyPr>
          <a:lstStyle/>
          <a:p>
            <a:r>
              <a:rPr lang="en-US" dirty="0"/>
              <a:t>a nest dug by  salmon and steelhead  to deposit eggs.   It is formed  by the female  </a:t>
            </a:r>
          </a:p>
          <a:p>
            <a:r>
              <a:rPr lang="en-US" dirty="0"/>
              <a:t>using her tail to dig in a small area of gravel in the bottom of the stream . </a:t>
            </a:r>
          </a:p>
        </p:txBody>
      </p:sp>
      <p:grpSp>
        <p:nvGrpSpPr>
          <p:cNvPr id="2" name="Group 1"/>
          <p:cNvGrpSpPr/>
          <p:nvPr/>
        </p:nvGrpSpPr>
        <p:grpSpPr>
          <a:xfrm>
            <a:off x="205596" y="2971800"/>
            <a:ext cx="8754327" cy="2712720"/>
            <a:chOff x="228600" y="1447800"/>
            <a:chExt cx="8754327" cy="2712720"/>
          </a:xfrm>
        </p:grpSpPr>
        <p:pic>
          <p:nvPicPr>
            <p:cNvPr id="10" name="Picture 6" descr="http://blog.seattletimes.nwsource.com/field_notes/salmon%20digging%20redd.jpg"/>
            <p:cNvPicPr>
              <a:picLocks noChangeAspect="1" noChangeArrowheads="1"/>
            </p:cNvPicPr>
            <p:nvPr/>
          </p:nvPicPr>
          <p:blipFill>
            <a:blip r:embed="rId3" cstate="print"/>
            <a:srcRect/>
            <a:stretch>
              <a:fillRect/>
            </a:stretch>
          </p:blipFill>
          <p:spPr bwMode="auto">
            <a:xfrm>
              <a:off x="228600" y="1447800"/>
              <a:ext cx="4343400" cy="2712720"/>
            </a:xfrm>
            <a:prstGeom prst="rect">
              <a:avLst/>
            </a:prstGeom>
            <a:noFill/>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1447800"/>
              <a:ext cx="4410927" cy="2712720"/>
            </a:xfrm>
            <a:prstGeom prst="rect">
              <a:avLst/>
            </a:prstGeom>
          </p:spPr>
        </p:pic>
      </p:grpSp>
    </p:spTree>
    <p:extLst>
      <p:ext uri="{BB962C8B-B14F-4D97-AF65-F5344CB8AC3E}">
        <p14:creationId xmlns:p14="http://schemas.microsoft.com/office/powerpoint/2010/main" val="80218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2209800"/>
            <a:ext cx="5029200" cy="3771900"/>
          </a:xfrm>
          <a:prstGeom prst="rect">
            <a:avLst/>
          </a:prstGeom>
        </p:spPr>
      </p:pic>
      <p:sp>
        <p:nvSpPr>
          <p:cNvPr id="3" name="Title 2"/>
          <p:cNvSpPr>
            <a:spLocks noGrp="1"/>
          </p:cNvSpPr>
          <p:nvPr>
            <p:ph type="title"/>
          </p:nvPr>
        </p:nvSpPr>
        <p:spPr/>
        <p:txBody>
          <a:bodyPr/>
          <a:lstStyle/>
          <a:p>
            <a:r>
              <a:rPr lang="en-US" dirty="0" smtClean="0"/>
              <a:t>Dissection</a:t>
            </a:r>
            <a:endParaRPr lang="en-US" dirty="0"/>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8111655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152401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Macro </a:t>
            </a:r>
            <a:r>
              <a:rPr lang="en-US" dirty="0" smtClean="0"/>
              <a:t>Invertebrate Module</a:t>
            </a:r>
            <a:endParaRPr lang="en-US" dirty="0"/>
          </a:p>
        </p:txBody>
      </p:sp>
      <p:sp>
        <p:nvSpPr>
          <p:cNvPr id="3" name="Content Placeholder 2"/>
          <p:cNvSpPr>
            <a:spLocks noGrp="1"/>
          </p:cNvSpPr>
          <p:nvPr>
            <p:ph idx="1"/>
          </p:nvPr>
        </p:nvSpPr>
        <p:spPr/>
        <p:txBody>
          <a:bodyPr/>
          <a:lstStyle/>
          <a:p>
            <a:r>
              <a:rPr lang="en-US" dirty="0" smtClean="0"/>
              <a:t>Macro – can be seen with the eye</a:t>
            </a:r>
          </a:p>
          <a:p>
            <a:r>
              <a:rPr lang="en-US" dirty="0" smtClean="0"/>
              <a:t>Invertebrate – Lack a backbone</a:t>
            </a:r>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0" y="2057400"/>
            <a:ext cx="2995670" cy="4572000"/>
          </a:xfrm>
          <a:prstGeom prst="rect">
            <a:avLst/>
          </a:prstGeom>
        </p:spPr>
      </p:pic>
    </p:spTree>
    <p:extLst>
      <p:ext uri="{BB962C8B-B14F-4D97-AF65-F5344CB8AC3E}">
        <p14:creationId xmlns:p14="http://schemas.microsoft.com/office/powerpoint/2010/main" val="33898174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Importance</a:t>
            </a:r>
            <a:endParaRPr lang="en-US" dirty="0"/>
          </a:p>
        </p:txBody>
      </p:sp>
      <p:sp>
        <p:nvSpPr>
          <p:cNvPr id="3" name="Content Placeholder 2"/>
          <p:cNvSpPr>
            <a:spLocks noGrp="1"/>
          </p:cNvSpPr>
          <p:nvPr>
            <p:ph idx="1"/>
          </p:nvPr>
        </p:nvSpPr>
        <p:spPr/>
        <p:txBody>
          <a:bodyPr/>
          <a:lstStyle/>
          <a:p>
            <a:r>
              <a:rPr lang="en-US" dirty="0"/>
              <a:t>Provide food for salmon (young)</a:t>
            </a:r>
          </a:p>
          <a:p>
            <a:r>
              <a:rPr lang="en-US" dirty="0"/>
              <a:t>Can tell us about water </a:t>
            </a:r>
            <a:r>
              <a:rPr lang="en-US" dirty="0" smtClean="0"/>
              <a:t>quality (pollution tolerance index)</a:t>
            </a:r>
            <a:endParaRPr lang="en-US" dirty="0"/>
          </a:p>
          <a:p>
            <a:r>
              <a:rPr lang="en-US" dirty="0"/>
              <a:t>Lots of different </a:t>
            </a:r>
            <a:r>
              <a:rPr lang="en-US" dirty="0" smtClean="0"/>
              <a:t>functions/roles </a:t>
            </a:r>
            <a:r>
              <a:rPr lang="en-US" dirty="0" smtClean="0"/>
              <a:t>in the ecosystem</a:t>
            </a:r>
            <a:endParaRPr lang="en-US" dirty="0"/>
          </a:p>
          <a:p>
            <a:endParaRPr lang="en-US" dirty="0"/>
          </a:p>
        </p:txBody>
      </p:sp>
    </p:spTree>
    <p:extLst>
      <p:ext uri="{BB962C8B-B14F-4D97-AF65-F5344CB8AC3E}">
        <p14:creationId xmlns:p14="http://schemas.microsoft.com/office/powerpoint/2010/main" val="32447735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Examples of what you might see</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9800" y="1949314"/>
            <a:ext cx="2819400" cy="4433753"/>
          </a:xfrm>
          <a:prstGeom prst="rect">
            <a:avLst/>
          </a:prstGeom>
        </p:spPr>
      </p:pic>
      <p:pic>
        <p:nvPicPr>
          <p:cNvPr id="5"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4800" y="1971471"/>
            <a:ext cx="2670776" cy="4389437"/>
          </a:xfrm>
        </p:spPr>
      </p:pic>
      <p:pic>
        <p:nvPicPr>
          <p:cNvPr id="6"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5122" y="2267208"/>
            <a:ext cx="2670776" cy="3753649"/>
          </a:xfrm>
          <a:prstGeom prst="rect">
            <a:avLst/>
          </a:prstGeom>
        </p:spPr>
      </p:pic>
    </p:spTree>
    <p:extLst>
      <p:ext uri="{BB962C8B-B14F-4D97-AF65-F5344CB8AC3E}">
        <p14:creationId xmlns:p14="http://schemas.microsoft.com/office/powerpoint/2010/main" val="29573724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 y="1219200"/>
            <a:ext cx="3962400" cy="2971800"/>
          </a:xfrm>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3505200"/>
            <a:ext cx="3962400" cy="29718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Overview</a:t>
            </a:r>
            <a:endParaRPr lang="en-US" dirty="0"/>
          </a:p>
        </p:txBody>
      </p:sp>
      <p:sp>
        <p:nvSpPr>
          <p:cNvPr id="3" name="Content Placeholder 2"/>
          <p:cNvSpPr>
            <a:spLocks noGrp="1"/>
          </p:cNvSpPr>
          <p:nvPr>
            <p:ph idx="1"/>
          </p:nvPr>
        </p:nvSpPr>
        <p:spPr/>
        <p:txBody>
          <a:bodyPr/>
          <a:lstStyle/>
          <a:p>
            <a:r>
              <a:rPr lang="en-US" dirty="0" smtClean="0"/>
              <a:t>What is Salmon Watch?</a:t>
            </a:r>
          </a:p>
          <a:p>
            <a:r>
              <a:rPr lang="en-US" dirty="0" smtClean="0"/>
              <a:t>Program History</a:t>
            </a:r>
          </a:p>
          <a:p>
            <a:r>
              <a:rPr lang="en-US" dirty="0" smtClean="0"/>
              <a:t>Program Elements (detail)</a:t>
            </a:r>
          </a:p>
          <a:p>
            <a:r>
              <a:rPr lang="en-US" dirty="0" smtClean="0"/>
              <a:t>Funding </a:t>
            </a:r>
          </a:p>
          <a:p>
            <a:r>
              <a:rPr lang="en-US" dirty="0" smtClean="0"/>
              <a:t>Resources</a:t>
            </a:r>
            <a:endParaRPr lang="en-US" dirty="0"/>
          </a:p>
        </p:txBody>
      </p:sp>
    </p:spTree>
    <p:extLst>
      <p:ext uri="{BB962C8B-B14F-4D97-AF65-F5344CB8AC3E}">
        <p14:creationId xmlns:p14="http://schemas.microsoft.com/office/powerpoint/2010/main" val="8953999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275" y="609600"/>
            <a:ext cx="8229600" cy="762000"/>
          </a:xfrm>
        </p:spPr>
        <p:txBody>
          <a:bodyPr>
            <a:normAutofit fontScale="90000"/>
          </a:bodyPr>
          <a:lstStyle/>
          <a:p>
            <a:r>
              <a:rPr lang="en-US" dirty="0" smtClean="0"/>
              <a:t>Macro field sheet</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90800" y="1371600"/>
            <a:ext cx="4114800" cy="5324247"/>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a:t>
            </a:r>
            <a:r>
              <a:rPr lang="en-US" dirty="0" smtClean="0"/>
              <a:t>Quality Module</a:t>
            </a:r>
            <a:endParaRPr lang="en-US" dirty="0"/>
          </a:p>
        </p:txBody>
      </p:sp>
      <p:sp>
        <p:nvSpPr>
          <p:cNvPr id="5" name="Content Placeholder 4"/>
          <p:cNvSpPr>
            <a:spLocks noGrp="1"/>
          </p:cNvSpPr>
          <p:nvPr>
            <p:ph idx="1"/>
          </p:nvPr>
        </p:nvSpPr>
        <p:spPr/>
        <p:txBody>
          <a:bodyPr/>
          <a:lstStyle/>
          <a:p>
            <a:r>
              <a:rPr lang="en-US" dirty="0" smtClean="0"/>
              <a:t>Test the water quality to see if its good for fish and macroinvertebrates</a:t>
            </a:r>
          </a:p>
          <a:p>
            <a:pPr lvl="1"/>
            <a:r>
              <a:rPr lang="en-US" dirty="0" smtClean="0"/>
              <a:t>Temperature – warm or cold?</a:t>
            </a:r>
          </a:p>
          <a:p>
            <a:pPr lvl="1"/>
            <a:r>
              <a:rPr lang="en-US" dirty="0" smtClean="0"/>
              <a:t>Dissolved Oxygen – color change</a:t>
            </a:r>
          </a:p>
          <a:p>
            <a:pPr lvl="1"/>
            <a:r>
              <a:rPr lang="en-US" dirty="0" smtClean="0"/>
              <a:t>pH – color matching</a:t>
            </a:r>
            <a:endParaRPr lang="en-US" dirty="0"/>
          </a:p>
        </p:txBody>
      </p:sp>
      <p:pic>
        <p:nvPicPr>
          <p:cNvPr id="6146" name="Picture 2" descr="C:\Users\gstabach\AppData\Local\Microsoft\Windows\INetCache\IE\FLPW540E\200px-Jonathan_Frink[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2590800"/>
            <a:ext cx="1905000" cy="385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9927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45709" y="1935163"/>
            <a:ext cx="5852582" cy="4389437"/>
          </a:xfrm>
        </p:spPr>
      </p:pic>
    </p:spTree>
    <p:extLst>
      <p:ext uri="{BB962C8B-B14F-4D97-AF65-F5344CB8AC3E}">
        <p14:creationId xmlns:p14="http://schemas.microsoft.com/office/powerpoint/2010/main" val="35310961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33600" y="838200"/>
            <a:ext cx="4419600" cy="5719484"/>
          </a:xfrm>
        </p:spPr>
      </p:pic>
      <p:sp>
        <p:nvSpPr>
          <p:cNvPr id="5" name="Title 4"/>
          <p:cNvSpPr>
            <a:spLocks noGrp="1"/>
          </p:cNvSpPr>
          <p:nvPr>
            <p:ph type="title"/>
          </p:nvPr>
        </p:nvSpPr>
        <p:spPr/>
        <p:txBody>
          <a:bodyPr/>
          <a:lstStyle/>
          <a:p>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921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95151" y="1935163"/>
            <a:ext cx="6553697" cy="4389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45708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Riparian </a:t>
            </a:r>
            <a:r>
              <a:rPr lang="en-US" dirty="0" smtClean="0"/>
              <a:t>Areas Module</a:t>
            </a:r>
            <a:endParaRPr lang="en-US"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52600" y="1905000"/>
            <a:ext cx="5715000" cy="4462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31816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7400" y="762000"/>
            <a:ext cx="4648200" cy="6015318"/>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Importance </a:t>
            </a:r>
            <a:r>
              <a:rPr lang="en-US" dirty="0" smtClean="0"/>
              <a:t>of Trees</a:t>
            </a:r>
            <a:endParaRPr lang="en-US" dirty="0"/>
          </a:p>
        </p:txBody>
      </p:sp>
      <p:sp>
        <p:nvSpPr>
          <p:cNvPr id="3" name="Content Placeholder 2"/>
          <p:cNvSpPr>
            <a:spLocks noGrp="1"/>
          </p:cNvSpPr>
          <p:nvPr>
            <p:ph idx="1"/>
          </p:nvPr>
        </p:nvSpPr>
        <p:spPr/>
        <p:txBody>
          <a:bodyPr/>
          <a:lstStyle/>
          <a:p>
            <a:r>
              <a:rPr lang="en-US" dirty="0" smtClean="0"/>
              <a:t>Shade</a:t>
            </a:r>
          </a:p>
          <a:p>
            <a:r>
              <a:rPr lang="en-US" dirty="0" smtClean="0"/>
              <a:t>Oxygen</a:t>
            </a:r>
          </a:p>
          <a:p>
            <a:r>
              <a:rPr lang="en-US" dirty="0" smtClean="0"/>
              <a:t>Roots!</a:t>
            </a:r>
          </a:p>
          <a:p>
            <a:r>
              <a:rPr lang="en-US" dirty="0" smtClean="0"/>
              <a:t>Habitat</a:t>
            </a:r>
          </a:p>
          <a:p>
            <a:endParaRPr lang="en-US" dirty="0"/>
          </a:p>
          <a:p>
            <a:endParaRPr lang="en-US" dirty="0" smtClean="0"/>
          </a:p>
          <a:p>
            <a:r>
              <a:rPr lang="en-US" i="1" dirty="0" smtClean="0"/>
              <a:t>Ties to local restoration programs</a:t>
            </a:r>
            <a:endParaRPr lang="en-US" i="1" dirty="0" smtClean="0"/>
          </a:p>
          <a:p>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 Example</a:t>
            </a:r>
            <a:endParaRPr lang="en-US"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37053" y="1935163"/>
            <a:ext cx="7669893" cy="4389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Salmon Watch Activity Sheets Completed by Students_Page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14400"/>
            <a:ext cx="4191000" cy="574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4" descr="Salmon Watch Activity Sheets Completed by Students_Page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914400"/>
            <a:ext cx="4572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24309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Salmon Watch?</a:t>
            </a:r>
            <a:endParaRPr lang="en-US" dirty="0"/>
          </a:p>
        </p:txBody>
      </p:sp>
      <p:pic>
        <p:nvPicPr>
          <p:cNvPr id="1026" name="Picture 2" descr="C:\Users\gstabach\AppData\Local\Microsoft\Windows\INetCache\IE\F96U9MHZ\Man-With-Question-04[1].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377281" y="1935163"/>
            <a:ext cx="4389437"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4851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descr="Salmon Watch Activity Sheets Completed by Students_Page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02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4" descr="E:\DCIM\100CANON\IMG_58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752600"/>
            <a:ext cx="3810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74109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smtClean="0"/>
              <a:t>Did students learn?</a:t>
            </a:r>
          </a:p>
        </p:txBody>
      </p:sp>
      <p:sp>
        <p:nvSpPr>
          <p:cNvPr id="25603" name="Content Placeholder 6"/>
          <p:cNvSpPr>
            <a:spLocks noGrp="1"/>
          </p:cNvSpPr>
          <p:nvPr>
            <p:ph idx="1"/>
          </p:nvPr>
        </p:nvSpPr>
        <p:spPr/>
        <p:txBody>
          <a:bodyPr/>
          <a:lstStyle/>
          <a:p>
            <a:pPr>
              <a:buFont typeface="Wingdings 2" pitchFamily="18" charset="2"/>
              <a:buNone/>
            </a:pPr>
            <a:r>
              <a:rPr lang="en-US" altLang="en-US" smtClean="0"/>
              <a:t>Scenic Middle School Survey:</a:t>
            </a:r>
          </a:p>
          <a:p>
            <a:r>
              <a:rPr lang="en-US" altLang="en-US" smtClean="0"/>
              <a:t>Pre-survey results averaged 34% correct answers and the post-survey averaged 70%, resulting in a 105% increase in correct answers.  </a:t>
            </a:r>
          </a:p>
          <a:p>
            <a:endParaRPr lang="en-US" altLang="en-US" smtClean="0"/>
          </a:p>
        </p:txBody>
      </p:sp>
    </p:spTree>
    <p:extLst>
      <p:ext uri="{BB962C8B-B14F-4D97-AF65-F5344CB8AC3E}">
        <p14:creationId xmlns:p14="http://schemas.microsoft.com/office/powerpoint/2010/main" val="13969963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Funding Support (Rotary)</a:t>
            </a:r>
            <a:endParaRPr lang="en-US" dirty="0"/>
          </a:p>
        </p:txBody>
      </p:sp>
      <p:sp>
        <p:nvSpPr>
          <p:cNvPr id="3" name="Content Placeholder 2"/>
          <p:cNvSpPr>
            <a:spLocks noGrp="1"/>
          </p:cNvSpPr>
          <p:nvPr>
            <p:ph idx="1"/>
          </p:nvPr>
        </p:nvSpPr>
        <p:spPr/>
        <p:txBody>
          <a:bodyPr/>
          <a:lstStyle/>
          <a:p>
            <a:r>
              <a:rPr lang="en-US" dirty="0" smtClean="0"/>
              <a:t>Contracted Educators </a:t>
            </a:r>
          </a:p>
          <a:p>
            <a:pPr lvl="1"/>
            <a:r>
              <a:rPr lang="en-US" dirty="0" smtClean="0"/>
              <a:t>Environmental Education Students (SOU/RCC)</a:t>
            </a:r>
          </a:p>
          <a:p>
            <a:pPr lvl="1"/>
            <a:r>
              <a:rPr lang="en-US" dirty="0" smtClean="0"/>
              <a:t>Recent graduates</a:t>
            </a:r>
          </a:p>
          <a:p>
            <a:r>
              <a:rPr lang="en-US" dirty="0" smtClean="0"/>
              <a:t>Transportation (McGregor Park, </a:t>
            </a:r>
            <a:r>
              <a:rPr lang="en-US" dirty="0" err="1" smtClean="0"/>
              <a:t>Tou</a:t>
            </a:r>
            <a:r>
              <a:rPr lang="en-US" dirty="0" smtClean="0"/>
              <a:t> </a:t>
            </a:r>
            <a:r>
              <a:rPr lang="en-US" dirty="0" err="1" smtClean="0"/>
              <a:t>Velle</a:t>
            </a:r>
            <a:r>
              <a:rPr lang="en-US" dirty="0" smtClean="0"/>
              <a:t>)</a:t>
            </a:r>
          </a:p>
          <a:p>
            <a:r>
              <a:rPr lang="en-US" dirty="0" smtClean="0"/>
              <a:t>Supplies</a:t>
            </a:r>
            <a:endParaRPr lang="en-US" dirty="0"/>
          </a:p>
        </p:txBody>
      </p:sp>
    </p:spTree>
    <p:extLst>
      <p:ext uri="{BB962C8B-B14F-4D97-AF65-F5344CB8AC3E}">
        <p14:creationId xmlns:p14="http://schemas.microsoft.com/office/powerpoint/2010/main" val="30058704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Match Funding</a:t>
            </a:r>
            <a:endParaRPr lang="en-US" dirty="0"/>
          </a:p>
        </p:txBody>
      </p:sp>
      <p:sp>
        <p:nvSpPr>
          <p:cNvPr id="3" name="Content Placeholder 2"/>
          <p:cNvSpPr>
            <a:spLocks noGrp="1"/>
          </p:cNvSpPr>
          <p:nvPr>
            <p:ph idx="1"/>
          </p:nvPr>
        </p:nvSpPr>
        <p:spPr/>
        <p:txBody>
          <a:bodyPr/>
          <a:lstStyle/>
          <a:p>
            <a:r>
              <a:rPr lang="en-US" dirty="0" smtClean="0"/>
              <a:t>Local Clean Water Act Programs</a:t>
            </a:r>
          </a:p>
          <a:p>
            <a:pPr lvl="1"/>
            <a:r>
              <a:rPr lang="en-US" dirty="0" smtClean="0"/>
              <a:t>Coordination and Scheduling (logistics)</a:t>
            </a:r>
          </a:p>
          <a:p>
            <a:pPr lvl="1"/>
            <a:r>
              <a:rPr lang="en-US" dirty="0" smtClean="0"/>
              <a:t>Training</a:t>
            </a:r>
          </a:p>
          <a:p>
            <a:pPr lvl="1"/>
            <a:r>
              <a:rPr lang="en-US" dirty="0" smtClean="0"/>
              <a:t>Module Instruction</a:t>
            </a:r>
          </a:p>
          <a:p>
            <a:pPr lvl="1"/>
            <a:r>
              <a:rPr lang="en-US" dirty="0" smtClean="0"/>
              <a:t>Administration</a:t>
            </a:r>
          </a:p>
          <a:p>
            <a:r>
              <a:rPr lang="en-US" dirty="0" smtClean="0"/>
              <a:t>Partners, Partners, Partners</a:t>
            </a:r>
          </a:p>
          <a:p>
            <a:pPr lvl="1"/>
            <a:r>
              <a:rPr lang="en-US" dirty="0" smtClean="0"/>
              <a:t>Module Instruction</a:t>
            </a:r>
          </a:p>
          <a:p>
            <a:pPr lvl="1"/>
            <a:r>
              <a:rPr lang="en-US" dirty="0" smtClean="0"/>
              <a:t>Fee waivers</a:t>
            </a:r>
          </a:p>
          <a:p>
            <a:pPr lvl="1"/>
            <a:r>
              <a:rPr lang="en-US" dirty="0" smtClean="0"/>
              <a:t>Materials</a:t>
            </a:r>
            <a:endParaRPr lang="en-US" dirty="0"/>
          </a:p>
        </p:txBody>
      </p:sp>
    </p:spTree>
    <p:extLst>
      <p:ext uri="{BB962C8B-B14F-4D97-AF65-F5344CB8AC3E}">
        <p14:creationId xmlns:p14="http://schemas.microsoft.com/office/powerpoint/2010/main" val="231864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more information</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29000" y="3657600"/>
            <a:ext cx="2223762" cy="2269484"/>
          </a:xfrm>
          <a:prstGeom prst="rect">
            <a:avLst/>
          </a:prstGeom>
        </p:spPr>
      </p:pic>
      <p:sp>
        <p:nvSpPr>
          <p:cNvPr id="5" name="Rectangle 4"/>
          <p:cNvSpPr/>
          <p:nvPr/>
        </p:nvSpPr>
        <p:spPr>
          <a:xfrm>
            <a:off x="609600" y="2286000"/>
            <a:ext cx="8077200" cy="646331"/>
          </a:xfrm>
          <a:prstGeom prst="rect">
            <a:avLst/>
          </a:prstGeom>
        </p:spPr>
        <p:txBody>
          <a:bodyPr wrap="square">
            <a:spAutoFit/>
          </a:bodyPr>
          <a:lstStyle/>
          <a:p>
            <a:r>
              <a:rPr lang="en-US" dirty="0">
                <a:hlinkClick r:id="rId3"/>
              </a:rPr>
              <a:t>https://www.stream-smart.com/our-work/programs-and-projects/rogue-basin-salmon-watch</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40017114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smtClean="0"/>
              <a:t>Questions?</a:t>
            </a:r>
          </a:p>
        </p:txBody>
      </p:sp>
      <p:pic>
        <p:nvPicPr>
          <p:cNvPr id="28675" name="Content Placeholder 3" descr="IMG_6635.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79525" y="1935163"/>
            <a:ext cx="6584950" cy="4389437"/>
          </a:xfrm>
        </p:spPr>
      </p:pic>
    </p:spTree>
    <p:extLst>
      <p:ext uri="{BB962C8B-B14F-4D97-AF65-F5344CB8AC3E}">
        <p14:creationId xmlns:p14="http://schemas.microsoft.com/office/powerpoint/2010/main" val="16394295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2021-2022 Stats</a:t>
            </a:r>
            <a:endParaRPr lang="en-US" dirty="0"/>
          </a:p>
        </p:txBody>
      </p:sp>
      <p:sp>
        <p:nvSpPr>
          <p:cNvPr id="3" name="Content Placeholder 2"/>
          <p:cNvSpPr>
            <a:spLocks noGrp="1"/>
          </p:cNvSpPr>
          <p:nvPr>
            <p:ph idx="1"/>
          </p:nvPr>
        </p:nvSpPr>
        <p:spPr/>
        <p:txBody>
          <a:bodyPr/>
          <a:lstStyle/>
          <a:p>
            <a:r>
              <a:rPr lang="en-US" dirty="0" smtClean="0"/>
              <a:t>75 Students</a:t>
            </a:r>
          </a:p>
          <a:p>
            <a:r>
              <a:rPr lang="en-US" dirty="0" smtClean="0"/>
              <a:t>2 Schools</a:t>
            </a:r>
          </a:p>
          <a:p>
            <a:r>
              <a:rPr lang="en-US" dirty="0" smtClean="0"/>
              <a:t>Volunteer instructors </a:t>
            </a:r>
          </a:p>
          <a:p>
            <a:pPr lvl="1"/>
            <a:r>
              <a:rPr lang="en-US" dirty="0" smtClean="0"/>
              <a:t>RVCOG </a:t>
            </a:r>
          </a:p>
          <a:p>
            <a:pPr lvl="1"/>
            <a:r>
              <a:rPr lang="en-US" dirty="0" smtClean="0"/>
              <a:t>ODFW</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1447800"/>
            <a:ext cx="3796873" cy="491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93415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hlinkClick r:id="rId2"/>
              </a:rPr>
              <a:t>https://</a:t>
            </a:r>
            <a:r>
              <a:rPr lang="en-US" dirty="0" smtClean="0">
                <a:hlinkClick r:id="rId2"/>
              </a:rPr>
              <a:t>www.youtube.com/watch?v=XQeVouErtks&amp;list=UUM1cVIL9V8HH0TJhEq4zfHw</a:t>
            </a:r>
            <a:endParaRPr lang="en-US" dirty="0" smtClean="0"/>
          </a:p>
          <a:p>
            <a:endParaRPr lang="en-US" dirty="0"/>
          </a:p>
        </p:txBody>
      </p:sp>
    </p:spTree>
    <p:extLst>
      <p:ext uri="{BB962C8B-B14F-4D97-AF65-F5344CB8AC3E}">
        <p14:creationId xmlns:p14="http://schemas.microsoft.com/office/powerpoint/2010/main" val="25214701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905000"/>
            <a:ext cx="8839200" cy="1219200"/>
          </a:xfrm>
        </p:spPr>
        <p:txBody>
          <a:bodyPr>
            <a:normAutofit fontScale="90000"/>
          </a:bodyPr>
          <a:lstStyle/>
          <a:p>
            <a:r>
              <a:rPr lang="en-US" dirty="0" smtClean="0"/>
              <a:t>A </a:t>
            </a:r>
            <a:r>
              <a:rPr lang="en-US" dirty="0" smtClean="0"/>
              <a:t>way </a:t>
            </a:r>
            <a:r>
              <a:rPr lang="en-US" dirty="0" smtClean="0"/>
              <a:t>to </a:t>
            </a:r>
            <a:r>
              <a:rPr lang="en-US" dirty="0" smtClean="0"/>
              <a:t>teach students about watershed </a:t>
            </a:r>
            <a:r>
              <a:rPr lang="en-US" dirty="0"/>
              <a:t>h</a:t>
            </a:r>
            <a:r>
              <a:rPr lang="en-US" dirty="0" smtClean="0"/>
              <a:t>ealth from </a:t>
            </a:r>
            <a:r>
              <a:rPr lang="en-US" dirty="0" smtClean="0"/>
              <a:t>the </a:t>
            </a:r>
            <a:r>
              <a:rPr lang="en-US" dirty="0" smtClean="0"/>
              <a:t>salmons perspective </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09801" y="3467101"/>
            <a:ext cx="4267200" cy="3200400"/>
          </a:xfrm>
        </p:spPr>
      </p:pic>
    </p:spTree>
    <p:extLst>
      <p:ext uri="{BB962C8B-B14F-4D97-AF65-F5344CB8AC3E}">
        <p14:creationId xmlns:p14="http://schemas.microsoft.com/office/powerpoint/2010/main" val="17191721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90962" y="990600"/>
            <a:ext cx="7315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45524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2209800"/>
            <a:ext cx="5029200" cy="3771900"/>
          </a:xfrm>
          <a:prstGeom prst="rect">
            <a:avLst/>
          </a:prstGeom>
        </p:spPr>
      </p:pic>
      <p:sp>
        <p:nvSpPr>
          <p:cNvPr id="3" name="Title 2"/>
          <p:cNvSpPr>
            <a:spLocks noGrp="1"/>
          </p:cNvSpPr>
          <p:nvPr>
            <p:ph type="title"/>
          </p:nvPr>
        </p:nvSpPr>
        <p:spPr/>
        <p:txBody>
          <a:bodyPr/>
          <a:lstStyle/>
          <a:p>
            <a:endParaRPr lang="en-US" dirty="0"/>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17492169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endParaRPr lang="en-US" altLang="en-US" smtClean="0"/>
          </a:p>
        </p:txBody>
      </p:sp>
      <p:pic>
        <p:nvPicPr>
          <p:cNvPr id="20483" name="Content Placeholder 3" descr="IMG_6638.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905000"/>
            <a:ext cx="3170238" cy="4754563"/>
          </a:xfrm>
        </p:spPr>
      </p:pic>
      <p:pic>
        <p:nvPicPr>
          <p:cNvPr id="20484"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800600" y="8382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800600" y="38862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08323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endParaRPr lang="en-US" altLang="en-US" smtClean="0"/>
          </a:p>
        </p:txBody>
      </p:sp>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2310809"/>
            <a:ext cx="3759200" cy="2819400"/>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838200"/>
            <a:ext cx="3657600" cy="27432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3810000"/>
            <a:ext cx="3710557" cy="2895600"/>
          </a:xfrm>
          <a:prstGeom prst="rect">
            <a:avLst/>
          </a:prstGeom>
        </p:spPr>
      </p:pic>
    </p:spTree>
    <p:extLst>
      <p:ext uri="{BB962C8B-B14F-4D97-AF65-F5344CB8AC3E}">
        <p14:creationId xmlns:p14="http://schemas.microsoft.com/office/powerpoint/2010/main" val="201503579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3095</TotalTime>
  <Words>593</Words>
  <Application>Microsoft Office PowerPoint</Application>
  <PresentationFormat>On-screen Show (4:3)</PresentationFormat>
  <Paragraphs>126</Paragraphs>
  <Slides>47</Slides>
  <Notes>4</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Flow</vt:lpstr>
      <vt:lpstr>Salmon Watch Program Overview</vt:lpstr>
      <vt:lpstr>My Background</vt:lpstr>
      <vt:lpstr>Presentation Overview</vt:lpstr>
      <vt:lpstr>What is Salmon Watch?</vt:lpstr>
      <vt:lpstr>A way to teach students about watershed health from the salmons perspective </vt:lpstr>
      <vt:lpstr>PowerPoint Presentation</vt:lpstr>
      <vt:lpstr>PowerPoint Presentation</vt:lpstr>
      <vt:lpstr>PowerPoint Presentation</vt:lpstr>
      <vt:lpstr>PowerPoint Presentation</vt:lpstr>
      <vt:lpstr>PowerPoint Presentation</vt:lpstr>
      <vt:lpstr>Program History</vt:lpstr>
      <vt:lpstr>Focus is on Students from local schools</vt:lpstr>
      <vt:lpstr>Learn from local experts who work in the field</vt:lpstr>
      <vt:lpstr>Program Elements:</vt:lpstr>
      <vt:lpstr>Salmon Watch </vt:lpstr>
      <vt:lpstr>PowerPoint Presentation</vt:lpstr>
      <vt:lpstr>How does it work?  </vt:lpstr>
      <vt:lpstr>Salmon Biology Module</vt:lpstr>
      <vt:lpstr>Types of Salmon</vt:lpstr>
      <vt:lpstr>PowerPoint Presentation</vt:lpstr>
      <vt:lpstr>PowerPoint Presentation</vt:lpstr>
      <vt:lpstr>PowerPoint Presentation</vt:lpstr>
      <vt:lpstr>PowerPoint Presentation</vt:lpstr>
      <vt:lpstr>Dissection</vt:lpstr>
      <vt:lpstr>PowerPoint Presentation</vt:lpstr>
      <vt:lpstr>Macro Invertebrate Module</vt:lpstr>
      <vt:lpstr>Importance</vt:lpstr>
      <vt:lpstr>Examples of what you might see</vt:lpstr>
      <vt:lpstr>PowerPoint Presentation</vt:lpstr>
      <vt:lpstr>Macro field sheet</vt:lpstr>
      <vt:lpstr>Water Quality Module</vt:lpstr>
      <vt:lpstr>PowerPoint Presentation</vt:lpstr>
      <vt:lpstr>PowerPoint Presentation</vt:lpstr>
      <vt:lpstr>PowerPoint Presentation</vt:lpstr>
      <vt:lpstr>Riparian Areas Module</vt:lpstr>
      <vt:lpstr>PowerPoint Presentation</vt:lpstr>
      <vt:lpstr>Importance of Trees</vt:lpstr>
      <vt:lpstr>Activity Example</vt:lpstr>
      <vt:lpstr>PowerPoint Presentation</vt:lpstr>
      <vt:lpstr>PowerPoint Presentation</vt:lpstr>
      <vt:lpstr>Did students learn?</vt:lpstr>
      <vt:lpstr>Funding Support (Rotary)</vt:lpstr>
      <vt:lpstr>Match Funding</vt:lpstr>
      <vt:lpstr>For more information</vt:lpstr>
      <vt:lpstr>Questions?</vt:lpstr>
      <vt:lpstr>2021-2022 Stats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Salmon Watch Program</dc:title>
  <dc:creator>Greg Stabach</dc:creator>
  <cp:lastModifiedBy>Greg Stabach</cp:lastModifiedBy>
  <cp:revision>86</cp:revision>
  <dcterms:created xsi:type="dcterms:W3CDTF">2019-10-01T23:28:15Z</dcterms:created>
  <dcterms:modified xsi:type="dcterms:W3CDTF">2022-08-03T16:46:50Z</dcterms:modified>
</cp:coreProperties>
</file>