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7" r:id="rId1"/>
  </p:sldMasterIdLst>
  <p:notesMasterIdLst>
    <p:notesMasterId r:id="rId33"/>
  </p:notesMasterIdLst>
  <p:sldIdLst>
    <p:sldId id="281" r:id="rId2"/>
    <p:sldId id="284" r:id="rId3"/>
    <p:sldId id="266" r:id="rId4"/>
    <p:sldId id="305" r:id="rId5"/>
    <p:sldId id="306" r:id="rId6"/>
    <p:sldId id="268" r:id="rId7"/>
    <p:sldId id="285" r:id="rId8"/>
    <p:sldId id="287" r:id="rId9"/>
    <p:sldId id="286" r:id="rId10"/>
    <p:sldId id="289" r:id="rId11"/>
    <p:sldId id="293" r:id="rId12"/>
    <p:sldId id="288" r:id="rId13"/>
    <p:sldId id="290" r:id="rId14"/>
    <p:sldId id="291" r:id="rId15"/>
    <p:sldId id="307" r:id="rId16"/>
    <p:sldId id="297" r:id="rId17"/>
    <p:sldId id="295" r:id="rId18"/>
    <p:sldId id="296" r:id="rId19"/>
    <p:sldId id="298" r:id="rId20"/>
    <p:sldId id="299" r:id="rId21"/>
    <p:sldId id="301" r:id="rId22"/>
    <p:sldId id="304" r:id="rId23"/>
    <p:sldId id="303" r:id="rId24"/>
    <p:sldId id="302" r:id="rId25"/>
    <p:sldId id="294" r:id="rId26"/>
    <p:sldId id="271" r:id="rId27"/>
    <p:sldId id="283" r:id="rId28"/>
    <p:sldId id="270" r:id="rId29"/>
    <p:sldId id="265" r:id="rId30"/>
    <p:sldId id="273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CBF"/>
    <a:srgbClr val="182A54"/>
    <a:srgbClr val="4C9E45"/>
    <a:srgbClr val="767679"/>
    <a:srgbClr val="28427C"/>
    <a:srgbClr val="1C82B8"/>
    <a:srgbClr val="4472C4"/>
    <a:srgbClr val="505050"/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9"/>
    <p:restoredTop sz="94780"/>
  </p:normalViewPr>
  <p:slideViewPr>
    <p:cSldViewPr snapToGrid="0">
      <p:cViewPr>
        <p:scale>
          <a:sx n="120" d="100"/>
          <a:sy n="120" d="100"/>
        </p:scale>
        <p:origin x="-18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0"/>
    </p:cViewPr>
  </p:sorterViewPr>
  <p:notesViewPr>
    <p:cSldViewPr snapToGrid="0">
      <p:cViewPr varScale="1">
        <p:scale>
          <a:sx n="87" d="100"/>
          <a:sy n="87" d="100"/>
        </p:scale>
        <p:origin x="226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08BA0B7-FE45-4ABD-ADFE-CA1689005294}" type="datetimeFigureOut">
              <a:rPr lang="en-US" smtClean="0"/>
              <a:pPr/>
              <a:t>7/28/2022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E017C67-ACE6-4204-9DDE-B5851568A0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4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Impacts of wildfires on</a:t>
            </a:r>
            <a:r>
              <a:rPr lang="en-US" baseline="0" dirty="0" smtClean="0"/>
              <a:t> brownfields properties – pre and post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7C67-ACE6-4204-9DDE-B5851568A0C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5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Area map showing </a:t>
            </a:r>
            <a:r>
              <a:rPr lang="en-US" dirty="0" err="1" smtClean="0"/>
              <a:t>medford</a:t>
            </a:r>
            <a:r>
              <a:rPr lang="en-US" baseline="0" dirty="0" smtClean="0"/>
              <a:t> area in </a:t>
            </a:r>
            <a:r>
              <a:rPr lang="en-US" baseline="0" dirty="0" err="1" smtClean="0"/>
              <a:t>oregon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7C67-ACE6-4204-9DDE-B5851568A0C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7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70.1% of owner destroyed mobile homes were not insured.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7C67-ACE6-4204-9DDE-B5851568A0C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4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median home price in Medford is $265,400. Due to the lack of affordable housing in Medford, low-income residents are forced to rent or buy 30-to-40-year-old mobile homes in poor condition in Phoenix/Talent.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7C67-ACE6-4204-9DDE-B5851568A0C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median home price in Medford is $265,400. Due to the lack of affordable housing in Medford, low-income residents are forced to rent or buy 30-to-40-year-old mobile homes in poor condition in Phoenix/Talent.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7C67-ACE6-4204-9DDE-B5851568A0C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59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7C67-ACE6-4204-9DDE-B5851568A0C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B6AAC79-D0CE-4A2D-8976-5EA3837FDD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75DEA8-2937-CA48-B039-29E5AB9ACF0E}"/>
              </a:ext>
            </a:extLst>
          </p:cNvPr>
          <p:cNvSpPr/>
          <p:nvPr userDrawn="1"/>
        </p:nvSpPr>
        <p:spPr>
          <a:xfrm>
            <a:off x="0" y="0"/>
            <a:ext cx="12188952" cy="54864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6533863-35BE-4A2D-923D-4D4C5A11F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357" y="734209"/>
            <a:ext cx="5882725" cy="1139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08469EB7-472C-1D48-834E-4DDCB3D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790" y="2514600"/>
            <a:ext cx="9555480" cy="1234920"/>
          </a:xfrm>
        </p:spPr>
        <p:txBody>
          <a:bodyPr anchor="b">
            <a:noAutofit/>
          </a:bodyPr>
          <a:lstStyle>
            <a:lvl1pPr algn="l">
              <a:defRPr sz="4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8191C375-0C7E-CE4F-A940-59DC10001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7360" y="4046220"/>
            <a:ext cx="9601200" cy="891915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DFF041-F22F-7649-BCBA-4BF90ED3E550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1588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256A8-9B2D-E645-BD09-A9DEFE4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508435" cy="100584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88432-962F-7B49-BE99-375E0569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9538570" cy="32768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7A78-3BF9-5441-9C73-A8019D7AD67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7960E7A-2959-4ECB-9B71-3964B6AE09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B9A272-4F04-4698-A552-2EF7AE80ABCC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6032119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D1F5E05-392A-5148-84DB-DFAA18EB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256A8-9B2D-E645-BD09-A9DEFE4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508435" cy="100584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88432-962F-7B49-BE99-375E0569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9538570" cy="329184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7A78-3BF9-5441-9C73-A8019D7AD67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CF5323A-0AD3-4149-B8D0-7DA45D67E3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5D9387-F4F4-46C0-8AD7-8B5DA6AF8816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164670653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427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256A8-9B2D-E645-BD09-A9DEFE4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508435" cy="100584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88432-962F-7B49-BE99-375E0569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9538570" cy="32768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7A78-3BF9-5441-9C73-A8019D7AD67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18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A41C603-8854-453C-9094-0C2F73726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F48E5C-FDFF-46CB-9C1C-4ECB82B5AEDE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4570635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rgbClr val="4C9E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256A8-9B2D-E645-BD09-A9DEFE4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508435" cy="100584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88432-962F-7B49-BE99-375E0569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9538570" cy="3276850"/>
          </a:xfr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="0" i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7A78-3BF9-5441-9C73-A8019D7AD67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18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DA6EFAF-EDA0-48C7-93BF-2FD29B808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6B395-227E-4F71-9FE3-32F6F943E369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7096104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B057D6-D12A-4244-ABD4-1FE06DAC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67547"/>
            <a:ext cx="4313583" cy="1600200"/>
          </a:xfrm>
        </p:spPr>
        <p:txBody>
          <a:bodyPr anchor="t" anchorCtr="0"/>
          <a:lstStyle>
            <a:lvl1pPr>
              <a:defRPr sz="3600"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4AA9E5-4FCE-A448-A7D5-66B566D9C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5999" cy="5486399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E3059F-20B0-9641-AE2C-629C0C7BF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2777902"/>
            <a:ext cx="4313583" cy="2693508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3E564A-8FCA-2740-9C71-76198191102C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767679">
              <a:alpha val="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5725EC-F7B9-1F40-9CB1-14A382AD8FCB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4080D02-9FA2-4B30-91D6-421787652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8562E8-67BD-4F1A-A0D5-99ADABC9B6B3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345688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87D6108-D9FC-284A-8BC7-8E05739875FC}"/>
              </a:ext>
            </a:extLst>
          </p:cNvPr>
          <p:cNvSpPr txBox="1">
            <a:spLocks/>
          </p:cNvSpPr>
          <p:nvPr userDrawn="1"/>
        </p:nvSpPr>
        <p:spPr>
          <a:xfrm>
            <a:off x="1295400" y="3516346"/>
            <a:ext cx="9601200" cy="9144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9A60BD-EC01-6741-B0EC-5F0A307AC098}"/>
              </a:ext>
            </a:extLst>
          </p:cNvPr>
          <p:cNvSpPr txBox="1"/>
          <p:nvPr userDrawn="1"/>
        </p:nvSpPr>
        <p:spPr>
          <a:xfrm>
            <a:off x="1295400" y="6012384"/>
            <a:ext cx="328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brownfields2022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.org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6460EE2-6555-498E-8FE6-753EEB61AB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7795" y="1684823"/>
            <a:ext cx="5882725" cy="1139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FE1378-ED35-49B0-95D4-9B2BC39755AC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1205801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outdoor, road, city&#10;&#10;Description automatically generated">
            <a:extLst>
              <a:ext uri="{FF2B5EF4-FFF2-40B4-BE49-F238E27FC236}">
                <a16:creationId xmlns:a16="http://schemas.microsoft.com/office/drawing/2014/main" xmlns="" id="{91484D6C-A715-43CC-80AC-60F9BBCF4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" y="0"/>
            <a:ext cx="12198096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13FBE-C8CB-5949-832A-052E811979F2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9A60BD-EC01-6741-B0EC-5F0A307AC098}"/>
              </a:ext>
            </a:extLst>
          </p:cNvPr>
          <p:cNvSpPr txBox="1"/>
          <p:nvPr userDrawn="1"/>
        </p:nvSpPr>
        <p:spPr>
          <a:xfrm>
            <a:off x="1164771" y="6021305"/>
            <a:ext cx="328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www.brownfields2022.org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E968FCD-4A66-4BA1-803A-46FD8C2CA3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220" y="1990342"/>
            <a:ext cx="7775464" cy="1505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E19825-126C-4E8E-867B-60CDF02881FF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459182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317CE9-7E61-6345-AC43-35A8FDD8A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1" y="0"/>
            <a:ext cx="12194241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13FBE-C8CB-5949-832A-052E811979F2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1C7A6F-D3A8-4B85-8453-5110D7DF04BE}"/>
              </a:ext>
            </a:extLst>
          </p:cNvPr>
          <p:cNvSpPr txBox="1"/>
          <p:nvPr userDrawn="1"/>
        </p:nvSpPr>
        <p:spPr>
          <a:xfrm>
            <a:off x="1164771" y="6021305"/>
            <a:ext cx="328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www.brownfields2022.org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4E99965-C4C6-4630-9672-06B9C953BF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26" y="1990343"/>
            <a:ext cx="7775464" cy="1505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3096EC-1DE0-4CD2-A63D-7943E6AF6D30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541355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street&#10;&#10;Description automatically generated">
            <a:extLst>
              <a:ext uri="{FF2B5EF4-FFF2-40B4-BE49-F238E27FC236}">
                <a16:creationId xmlns:a16="http://schemas.microsoft.com/office/drawing/2014/main" xmlns="" id="{0C9AA2D2-A52B-4C7D-9F75-E6CC07594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096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13FBE-C8CB-5949-832A-052E811979F2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C74ADA-BE27-40A1-A0D0-63D0385CB683}"/>
              </a:ext>
            </a:extLst>
          </p:cNvPr>
          <p:cNvSpPr txBox="1"/>
          <p:nvPr userDrawn="1"/>
        </p:nvSpPr>
        <p:spPr>
          <a:xfrm>
            <a:off x="1164771" y="6021305"/>
            <a:ext cx="328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www.brownfields2022.org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FD41790-F909-424A-9769-E35324959A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268" y="1990342"/>
            <a:ext cx="7775464" cy="1505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477827-71DC-4909-9055-D05BD260E440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107391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sky, city, outdoor&#10;&#10;Description automatically generated">
            <a:extLst>
              <a:ext uri="{FF2B5EF4-FFF2-40B4-BE49-F238E27FC236}">
                <a16:creationId xmlns:a16="http://schemas.microsoft.com/office/drawing/2014/main" xmlns="" id="{21C56641-F01B-4D55-B578-690566AEE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096" cy="5486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13FBE-C8CB-5949-832A-052E811979F2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C2BADB-BB60-40FF-90B1-38A6A6D63A31}"/>
              </a:ext>
            </a:extLst>
          </p:cNvPr>
          <p:cNvSpPr txBox="1"/>
          <p:nvPr userDrawn="1"/>
        </p:nvSpPr>
        <p:spPr>
          <a:xfrm>
            <a:off x="1164771" y="6021305"/>
            <a:ext cx="328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www.brownfields2022.org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BF43B9B-B2BC-465A-BB3A-A4EB520AA6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220" y="1990342"/>
            <a:ext cx="7775464" cy="1505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541C18-6C0D-4416-A3D7-4429DBD6911D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0326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4C9E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75DEA8-2937-CA48-B039-29E5AB9ACF0E}"/>
              </a:ext>
            </a:extLst>
          </p:cNvPr>
          <p:cNvSpPr/>
          <p:nvPr userDrawn="1"/>
        </p:nvSpPr>
        <p:spPr>
          <a:xfrm>
            <a:off x="0" y="0"/>
            <a:ext cx="12188952" cy="5486400"/>
          </a:xfrm>
          <a:prstGeom prst="rect">
            <a:avLst/>
          </a:prstGeom>
          <a:solidFill>
            <a:srgbClr val="18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6998D41-9EC7-FF49-99A8-7BD21C0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275BF4F0-D10A-E74C-BBC0-51DC84744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790" y="2514600"/>
            <a:ext cx="9555480" cy="1234920"/>
          </a:xfrm>
        </p:spPr>
        <p:txBody>
          <a:bodyPr anchor="b">
            <a:noAutofit/>
          </a:bodyPr>
          <a:lstStyle>
            <a:lvl1pPr algn="l">
              <a:defRPr sz="4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F7D8B63D-BAB9-2347-B5DF-6AD9A2941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7360" y="4046220"/>
            <a:ext cx="9601200" cy="891915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5A58E4F-6433-4249-B7BB-8A12960F2F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357" y="734209"/>
            <a:ext cx="5882725" cy="1139187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2A40A10-B489-4A42-84C2-7E0E14D251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2E3031-88A5-4E72-A8D7-D7F94F0861A6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2681575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xmlns="" id="{9D7CD4BD-05A7-4AB5-8790-42C6BB8BB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" y="0"/>
            <a:ext cx="12198096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13FBE-C8CB-5949-832A-052E811979F2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8F7E4B-E9F9-4775-84D3-025864051E56}"/>
              </a:ext>
            </a:extLst>
          </p:cNvPr>
          <p:cNvSpPr txBox="1"/>
          <p:nvPr userDrawn="1"/>
        </p:nvSpPr>
        <p:spPr>
          <a:xfrm>
            <a:off x="1164771" y="6021305"/>
            <a:ext cx="328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www.brownfields2022.org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83B664B-F72A-4A00-9AA8-488D423D2B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220" y="1990342"/>
            <a:ext cx="7775464" cy="1505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A4043D-27FA-40C4-B4AC-DA4239D48802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7623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DD940B-70AF-FC47-AA14-A8A9A28A2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3" y="0"/>
            <a:ext cx="12194241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13FBE-C8CB-5949-832A-052E811979F2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B15F31-4D97-415C-AF6A-03D44CE0D9EE}"/>
              </a:ext>
            </a:extLst>
          </p:cNvPr>
          <p:cNvSpPr txBox="1"/>
          <p:nvPr userDrawn="1"/>
        </p:nvSpPr>
        <p:spPr>
          <a:xfrm>
            <a:off x="1164771" y="6021305"/>
            <a:ext cx="328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www.brownfields2022.org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46765AE-62C4-49EB-99B3-E4003A1C78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220" y="1990342"/>
            <a:ext cx="7775464" cy="1505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E35A142-E249-4EB5-A131-62E985BE74D4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2073007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317CE9-7E61-6345-AC43-35A8FDD8A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0"/>
            <a:ext cx="12192001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13FBE-C8CB-5949-832A-052E811979F2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4FF1F88-27A9-3E44-8A0B-EFF4507AB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25" t="25420" r="25862" b="1214"/>
          <a:stretch/>
        </p:blipFill>
        <p:spPr>
          <a:xfrm>
            <a:off x="12481560" y="-91440"/>
            <a:ext cx="9601200" cy="942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D1F40E-48DA-4A41-ACEE-3B4AD592F8EF}"/>
              </a:ext>
            </a:extLst>
          </p:cNvPr>
          <p:cNvSpPr txBox="1"/>
          <p:nvPr userDrawn="1"/>
        </p:nvSpPr>
        <p:spPr>
          <a:xfrm>
            <a:off x="1164771" y="6021305"/>
            <a:ext cx="328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www.brownfields2022.org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9041529-FF2F-493F-B2BD-6D16B8DDD8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220" y="1990342"/>
            <a:ext cx="7775464" cy="1505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FCC656-3E44-47FC-809A-5D5674B5594D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110842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26D7B01-9EAC-FF46-B202-11A0C2B32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0C96F5-D325-1449-AA1F-AE321B55E205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xmlns="" id="{74CABD80-7E1C-4637-A646-48404C28C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245" y="3301501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#1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xmlns="" id="{BE828406-4D65-44CE-8ABB-8ADD104CA0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74016" y="659071"/>
            <a:ext cx="3443968" cy="2551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 or logo</a:t>
            </a:r>
          </a:p>
          <a:p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FDF372D7-DB7E-4BD0-89A2-11297877C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2334" y="3775692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25983069-0883-452E-9BEA-D52817426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2334" y="3309198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#2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xmlns="" id="{AE17C771-9CCD-4849-98A4-1BA1AE03B4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9245" y="666750"/>
            <a:ext cx="3447288" cy="2551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 or logo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xmlns="" id="{24619954-C1CD-4C4C-BFFA-9969E3103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5423" y="3762020"/>
            <a:ext cx="3445650" cy="138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xmlns="" id="{CE51410D-65EE-43D9-AC18-789C953471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5423" y="3295526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#3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xmlns="" id="{4F421CB1-DE27-4AC7-AD16-0BEC7D20C7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85423" y="659071"/>
            <a:ext cx="3447288" cy="2558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 or logo</a:t>
            </a:r>
          </a:p>
          <a:p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xmlns="" id="{58F0ECEA-6918-4DA9-9DE8-7362C2CE83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0064" y="3775692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B526610-8C27-414A-8AAF-173304C57D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573FE6-46EA-4A3C-850C-82B4CDF522F7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216110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26D7B01-9EAC-FF46-B202-11A0C2B32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0C96F5-D325-1449-AA1F-AE321B55E205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xmlns="" id="{74CABD80-7E1C-4637-A646-48404C28C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245" y="1569415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#1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FDF372D7-DB7E-4BD0-89A2-11297877C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2334" y="2043606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25983069-0883-452E-9BEA-D52817426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2334" y="1577112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#2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xmlns="" id="{24619954-C1CD-4C4C-BFFA-9969E3103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5423" y="2029934"/>
            <a:ext cx="3445650" cy="138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xmlns="" id="{CE51410D-65EE-43D9-AC18-789C953471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5423" y="1563440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#3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xmlns="" id="{58F0ECEA-6918-4DA9-9DE8-7362C2CE83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0064" y="2043606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B526610-8C27-414A-8AAF-173304C57D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573FE6-46EA-4A3C-850C-82B4CDF522F7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73833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26D7B01-9EAC-FF46-B202-11A0C2B32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0C96F5-D325-1449-AA1F-AE321B55E205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="" id="{0581B7FD-488E-458E-ABE5-7DE5D2392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245" y="3301501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#1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E469CDFD-F221-4F55-A96E-7892DC4469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74016" y="659071"/>
            <a:ext cx="3443968" cy="2551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 or logo</a:t>
            </a:r>
          </a:p>
          <a:p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82ED29A2-612D-4112-9D2A-524B4CF0EB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2334" y="3775692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xmlns="" id="{A7A63B49-5A0D-4B01-817C-3D2647B4A4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2334" y="3309198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#2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xmlns="" id="{D83DBF41-EC6B-4D5D-874B-191B6A90E4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9245" y="666750"/>
            <a:ext cx="3447288" cy="2551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 or logo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xmlns="" id="{687722D2-17B6-48F6-A468-D61ED96CB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5423" y="3762020"/>
            <a:ext cx="3445650" cy="138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xmlns="" id="{DF60DAD8-7DBB-40F8-9C58-9770AADCAE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5423" y="3295526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#3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xmlns="" id="{2CAE599F-6B26-459B-B797-83065A1C0D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85423" y="659071"/>
            <a:ext cx="3447288" cy="2558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 or logo</a:t>
            </a:r>
          </a:p>
          <a:p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14A364DC-6CEE-4341-8C9B-DB0445D57A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0064" y="3775692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9F78E57-9C57-48AD-BA7B-9FA124FC1F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48A394-E197-4F84-81A5-57D26573622A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988900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2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26D7B01-9EAC-FF46-B202-11A0C2B32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0C96F5-D325-1449-AA1F-AE321B55E205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="" id="{0581B7FD-488E-458E-ABE5-7DE5D2392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245" y="1367195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#1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82ED29A2-612D-4112-9D2A-524B4CF0EB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2334" y="1841386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xmlns="" id="{A7A63B49-5A0D-4B01-817C-3D2647B4A4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2334" y="1374892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#2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xmlns="" id="{687722D2-17B6-48F6-A468-D61ED96CB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5423" y="1827714"/>
            <a:ext cx="3445650" cy="138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xmlns="" id="{DF60DAD8-7DBB-40F8-9C58-9770AADCAE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5423" y="1361220"/>
            <a:ext cx="3433106" cy="382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Speaker Name #3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14A364DC-6CEE-4341-8C9B-DB0445D57A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0064" y="1841386"/>
            <a:ext cx="344565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 </a:t>
            </a:r>
            <a:br>
              <a:rPr lang="en-US" dirty="0"/>
            </a:br>
            <a:r>
              <a:rPr lang="en-US" dirty="0"/>
              <a:t>Edit Organization</a:t>
            </a:r>
            <a:br>
              <a:rPr lang="en-US" dirty="0"/>
            </a:br>
            <a:r>
              <a:rPr lang="en-US" dirty="0"/>
              <a:t>Edit email address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9F78E57-9C57-48AD-BA7B-9FA124FC1F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48A394-E197-4F84-81A5-57D26573622A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4108125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>
            <a:extLst>
              <a:ext uri="{FF2B5EF4-FFF2-40B4-BE49-F238E27FC236}">
                <a16:creationId xmlns:a16="http://schemas.microsoft.com/office/drawing/2014/main" xmlns="" id="{C4B16C2E-9FEB-8A40-9041-B9D280FDD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1DC91618-12D7-634A-9C0C-59D3FCF551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96000" y="2083812"/>
            <a:ext cx="4601293" cy="175685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1A46014-289E-3D49-83A6-424E768CF7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281661" y="2083812"/>
            <a:ext cx="4415024" cy="18846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33292C4-26B4-1E4B-AEE3-93E3961F5F3A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9EB777E-F604-4F86-987E-C206ED8BD2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A8B3BB-A9D0-4623-97B8-F8FB9D24477C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28196252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  <p15:guide id="2" pos="6816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13E18475-6092-6B4E-9EE5-7B76D13D44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94"/>
            <a:ext cx="12192000" cy="685490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75BF4F0-D10A-E74C-BBC0-51DC84744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790" y="2514600"/>
            <a:ext cx="9555480" cy="1234920"/>
          </a:xfrm>
        </p:spPr>
        <p:txBody>
          <a:bodyPr anchor="b">
            <a:noAutofit/>
          </a:bodyPr>
          <a:lstStyle>
            <a:lvl1pPr algn="l">
              <a:defRPr sz="4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F7D8B63D-BAB9-2347-B5DF-6AD9A2941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7360" y="4046220"/>
            <a:ext cx="9601200" cy="891915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B289997-6A4F-4665-8EB6-189D7032A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357" y="734209"/>
            <a:ext cx="5882725" cy="1139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6C3FD-57D7-4098-BB23-D9CFC02E0C98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125824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18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A5D01D30-3F52-3E4A-BAE5-4659A8AA8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5" t="25420" r="25862" b="1214"/>
          <a:stretch/>
        </p:blipFill>
        <p:spPr>
          <a:xfrm>
            <a:off x="7315200" y="-91440"/>
            <a:ext cx="4937760" cy="4846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989944"/>
            <a:ext cx="9601200" cy="1372080"/>
          </a:xfrm>
        </p:spPr>
        <p:txBody>
          <a:bodyPr anchor="t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0144"/>
            <a:ext cx="9601200" cy="1086237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2A7FDF-B646-FB40-82CB-B2D07C19CBD4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82E5FF2-F328-4D1A-9FE1-FD38347E4C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A7AD1DA-0075-4DA3-95DA-E66E43EAB2F0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719960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427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2A7FDF-B646-FB40-82CB-B2D07C19CBD4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18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605078B-B337-8D40-BCEE-E50A3BE75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989944"/>
            <a:ext cx="9601200" cy="1372080"/>
          </a:xfrm>
        </p:spPr>
        <p:txBody>
          <a:bodyPr anchor="t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B59C491A-4BD9-F74F-AD26-1A6FB39D4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90144"/>
            <a:ext cx="9601200" cy="1086237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F182356-25B0-4140-B4E6-EB80A2FF1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305D50-3903-4B6B-8E80-8221D95C9DD7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942826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6484945A-B127-D541-A47C-2F69B31015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864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2A7FDF-B646-FB40-82CB-B2D07C19CBD4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7A013EA-C62F-254B-8A3F-92BA3F440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989944"/>
            <a:ext cx="9601200" cy="1372080"/>
          </a:xfrm>
        </p:spPr>
        <p:txBody>
          <a:bodyPr anchor="t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7589EFE-90B4-3949-B6C4-D4C6CF83B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90144"/>
            <a:ext cx="9601200" cy="1086237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83EA08A-B15F-4891-A1FF-656387764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34C2FB-A25C-4B73-B0FD-C15D22F22E02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2890984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64E87D8-11DE-5A42-B4DF-34711F5C4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08" t="19806" r="25714" b="1247"/>
          <a:stretch/>
        </p:blipFill>
        <p:spPr>
          <a:xfrm>
            <a:off x="7254240" y="-11430"/>
            <a:ext cx="4965192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256A8-9B2D-E645-BD09-A9DEFE4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508435" cy="100584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88432-962F-7B49-BE99-375E0569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9538570" cy="32768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7A78-3BF9-5441-9C73-A8019D7AD67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6CC7B93-CF48-449F-818B-576414AE4A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0BD61B-DC16-4DD4-9369-77BBA11B7C6A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359641513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256A8-9B2D-E645-BD09-A9DEFE4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508435" cy="100584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88432-962F-7B49-BE99-375E0569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9538570" cy="32768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7A78-3BF9-5441-9C73-A8019D7AD67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C9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AAE41EA-C36B-4EA0-886D-9476AC56F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ACB724-1BA8-425E-9278-E466753B8778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18518578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C3B88D52-751D-714F-85D7-2C8C4F92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08" t="19806" r="25714" b="1247"/>
          <a:stretch/>
        </p:blipFill>
        <p:spPr>
          <a:xfrm>
            <a:off x="7254240" y="-11430"/>
            <a:ext cx="4965192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256A8-9B2D-E645-BD09-A9DEFE4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508435" cy="100584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88432-962F-7B49-BE99-375E0569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9538570" cy="32768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6F7A78-3BF9-5441-9C73-A8019D7AD67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rgbClr val="42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B7509EB-D6EB-41B1-88D2-DF3923B36D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1661" y="5836451"/>
            <a:ext cx="3370821" cy="652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DF730D-035A-476A-997C-D1B5B7C92353}"/>
              </a:ext>
            </a:extLst>
          </p:cNvPr>
          <p:cNvSpPr txBox="1"/>
          <p:nvPr userDrawn="1"/>
        </p:nvSpPr>
        <p:spPr>
          <a:xfrm>
            <a:off x="5979158" y="5981607"/>
            <a:ext cx="53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OKLAHOMA CITY, OK | AUGUST 16-19, 2022</a:t>
            </a:r>
          </a:p>
        </p:txBody>
      </p:sp>
    </p:spTree>
    <p:extLst>
      <p:ext uri="{BB962C8B-B14F-4D97-AF65-F5344CB8AC3E}">
        <p14:creationId xmlns:p14="http://schemas.microsoft.com/office/powerpoint/2010/main" val="42116735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E0F488-6F2B-A04B-9EA5-35E7599B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96012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1C8DF7-442A-9E4D-9A91-10A42B459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506662"/>
            <a:ext cx="9601200" cy="32223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307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74" r:id="rId2"/>
    <p:sldLayoutId id="2147483973" r:id="rId3"/>
    <p:sldLayoutId id="2147483959" r:id="rId4"/>
    <p:sldLayoutId id="2147483968" r:id="rId5"/>
    <p:sldLayoutId id="2147483969" r:id="rId6"/>
    <p:sldLayoutId id="2147483952" r:id="rId7"/>
    <p:sldLayoutId id="2147483996" r:id="rId8"/>
    <p:sldLayoutId id="2147483975" r:id="rId9"/>
    <p:sldLayoutId id="2147483997" r:id="rId10"/>
    <p:sldLayoutId id="2147483970" r:id="rId11"/>
    <p:sldLayoutId id="2147483971" r:id="rId12"/>
    <p:sldLayoutId id="2147483972" r:id="rId13"/>
    <p:sldLayoutId id="2147483964" r:id="rId14"/>
    <p:sldLayoutId id="2147483967" r:id="rId15"/>
    <p:sldLayoutId id="2147484001" r:id="rId16"/>
    <p:sldLayoutId id="2147483998" r:id="rId17"/>
    <p:sldLayoutId id="2147484004" r:id="rId18"/>
    <p:sldLayoutId id="2147484003" r:id="rId19"/>
    <p:sldLayoutId id="2147484002" r:id="rId20"/>
    <p:sldLayoutId id="2147484000" r:id="rId21"/>
    <p:sldLayoutId id="2147483999" r:id="rId22"/>
    <p:sldLayoutId id="2147483993" r:id="rId23"/>
    <p:sldLayoutId id="2147484005" r:id="rId24"/>
    <p:sldLayoutId id="2147483994" r:id="rId25"/>
    <p:sldLayoutId id="2147484006" r:id="rId26"/>
    <p:sldLayoutId id="2147483992" r:id="rId27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baseline="0">
          <a:solidFill>
            <a:srgbClr val="28427C"/>
          </a:solidFill>
          <a:latin typeface="Arial" panose="020B0604020202020204" pitchFamily="34" charset="0"/>
          <a:ea typeface="Lato Black" panose="020F0502020204030203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rgbClr val="1C82B8"/>
        </a:buClr>
        <a:buFont typeface="Arial" panose="020B0604020202020204" pitchFamily="34" charset="0"/>
        <a:buChar char="•"/>
        <a:defRPr sz="2400" b="0" i="0" kern="1200">
          <a:solidFill>
            <a:srgbClr val="767679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1C82B8"/>
        </a:buClr>
        <a:buFont typeface="Arial" panose="020B0604020202020204" pitchFamily="34" charset="0"/>
        <a:buChar char="•"/>
        <a:defRPr sz="2400" b="0" i="0" kern="1200">
          <a:solidFill>
            <a:srgbClr val="767679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1C82B8"/>
        </a:buClr>
        <a:buFont typeface="Arial" panose="020B0604020202020204" pitchFamily="34" charset="0"/>
        <a:buChar char="•"/>
        <a:defRPr sz="2400" b="0" i="0" kern="1200">
          <a:solidFill>
            <a:srgbClr val="767679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1C82B8"/>
        </a:buClr>
        <a:buFont typeface="Arial" panose="020B0604020202020204" pitchFamily="34" charset="0"/>
        <a:buChar char="•"/>
        <a:defRPr sz="2400" b="0" i="0" kern="1200">
          <a:solidFill>
            <a:srgbClr val="767679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1C82B8"/>
        </a:buClr>
        <a:buFont typeface="Arial" panose="020B0604020202020204" pitchFamily="34" charset="0"/>
        <a:buChar char="•"/>
        <a:defRPr sz="2400" b="0" i="0" kern="1200">
          <a:solidFill>
            <a:srgbClr val="767679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584" userDrawn="1">
          <p15:clr>
            <a:srgbClr val="F26B43"/>
          </p15:clr>
        </p15:guide>
        <p15:guide id="2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pic>
        <p:nvPicPr>
          <p:cNvPr id="7" name="Content Placeholder 6" descr="A picture containing text, outdoor, road, way&#10;&#10;Description automatically generated">
            <a:extLst>
              <a:ext uri="{FF2B5EF4-FFF2-40B4-BE49-F238E27FC236}">
                <a16:creationId xmlns:a16="http://schemas.microsoft.com/office/drawing/2014/main" xmlns="" id="{00276841-1B81-62FE-5FC5-6486DD78B3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5764" y="2435289"/>
            <a:ext cx="10080472" cy="3019701"/>
          </a:xfrm>
        </p:spPr>
      </p:pic>
    </p:spTree>
    <p:extLst>
      <p:ext uri="{BB962C8B-B14F-4D97-AF65-F5344CB8AC3E}">
        <p14:creationId xmlns:p14="http://schemas.microsoft.com/office/powerpoint/2010/main" val="29838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pic>
        <p:nvPicPr>
          <p:cNvPr id="3" name="Picture 2" descr="A picture containing text, outdoor, road, highway&#10;&#10;Description automatically generated">
            <a:extLst>
              <a:ext uri="{FF2B5EF4-FFF2-40B4-BE49-F238E27FC236}">
                <a16:creationId xmlns:a16="http://schemas.microsoft.com/office/drawing/2014/main" xmlns="" id="{6066FC45-A280-0652-C6FA-6C388E077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64" y="2341979"/>
            <a:ext cx="10080472" cy="31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xmlns="" id="{649E606A-777D-02EF-B5D5-EBBA6D3D9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06653" y="1623219"/>
            <a:ext cx="7978694" cy="4114800"/>
          </a:xfrm>
        </p:spPr>
      </p:pic>
    </p:spTree>
    <p:extLst>
      <p:ext uri="{BB962C8B-B14F-4D97-AF65-F5344CB8AC3E}">
        <p14:creationId xmlns:p14="http://schemas.microsoft.com/office/powerpoint/2010/main" val="389638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CDA4A7A-B708-B8AC-8AF1-B8EE59B4B2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2,537 homes including 18 mobile home parks were destroyed by the fire displacing 4,200 primarily low-income individuals.</a:t>
            </a:r>
          </a:p>
          <a:p>
            <a:r>
              <a:rPr lang="en-US" dirty="0"/>
              <a:t>171 commercial properties had structures that were damaged/destroyed causing substantial hardship to businesses, many of which have never re-opened.</a:t>
            </a:r>
          </a:p>
        </p:txBody>
      </p:sp>
    </p:spTree>
    <p:extLst>
      <p:ext uri="{BB962C8B-B14F-4D97-AF65-F5344CB8AC3E}">
        <p14:creationId xmlns:p14="http://schemas.microsoft.com/office/powerpoint/2010/main" val="29506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CDA4A7A-B708-B8AC-8AF1-B8EE59B4B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6176865" cy="3276850"/>
          </a:xfrm>
        </p:spPr>
        <p:txBody>
          <a:bodyPr/>
          <a:lstStyle/>
          <a:p>
            <a:r>
              <a:rPr lang="en-US" dirty="0"/>
              <a:t>Most of the mobile homes destroyed were serving as unsubsidized affordable housing for low-income residents. More than 3,500 mobile home residents were displaced and included the Rogue Valley’s most vulnerable: low income, the elderly, and Latinx families including many seasonal agricultural and forestry workers.</a:t>
            </a:r>
          </a:p>
        </p:txBody>
      </p:sp>
      <p:pic>
        <p:nvPicPr>
          <p:cNvPr id="3" name="Picture 2" descr="A picture containing outdoor, ground, rock&#10;&#10;Description automatically generated">
            <a:extLst>
              <a:ext uri="{FF2B5EF4-FFF2-40B4-BE49-F238E27FC236}">
                <a16:creationId xmlns:a16="http://schemas.microsoft.com/office/drawing/2014/main" xmlns="" id="{1EC2FF17-E4BD-EDC0-EF97-00DE11594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4" r="26640"/>
          <a:stretch/>
        </p:blipFill>
        <p:spPr>
          <a:xfrm>
            <a:off x="7686674" y="1417320"/>
            <a:ext cx="449580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CDA4A7A-B708-B8AC-8AF1-B8EE59B4B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6176865" cy="3276850"/>
          </a:xfrm>
        </p:spPr>
        <p:txBody>
          <a:bodyPr/>
          <a:lstStyle/>
          <a:p>
            <a:r>
              <a:rPr lang="en-US" dirty="0" smtClean="0"/>
              <a:t>Portions of downtown Talent and Phoenix destroyed by the fire.</a:t>
            </a:r>
          </a:p>
          <a:p>
            <a:r>
              <a:rPr lang="en-US" dirty="0" smtClean="0"/>
              <a:t>Impacted several miles of Highway 99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C2FF17-E4BD-EDC0-EF97-00DE11594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4" y="2189791"/>
            <a:ext cx="4495801" cy="25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Brownfield Definition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CDA4A7A-B708-B8AC-8AF1-B8EE59B4B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94560"/>
            <a:ext cx="6176865" cy="3276850"/>
          </a:xfrm>
        </p:spPr>
        <p:txBody>
          <a:bodyPr/>
          <a:lstStyle/>
          <a:p>
            <a:r>
              <a:rPr lang="en-US" dirty="0"/>
              <a:t>A property, the expansion, redevelopment, or reuse of which may be complicated by the presence or potential presence of a hazardous substance, pollutant, or contaminant.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C2FF17-E4BD-EDC0-EF97-00DE11594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4" y="1763395"/>
            <a:ext cx="4495801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Brownfield Identification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CDA4A7A-B708-B8AC-8AF1-B8EE59B4B2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Completed inventory of brownfields within wildfire footprint</a:t>
            </a:r>
          </a:p>
          <a:p>
            <a:pPr lvl="1"/>
            <a:r>
              <a:rPr lang="en-US" dirty="0"/>
              <a:t>Historical city directories</a:t>
            </a:r>
          </a:p>
          <a:p>
            <a:pPr lvl="1"/>
            <a:r>
              <a:rPr lang="en-US" dirty="0"/>
              <a:t>Historical aerial photographs</a:t>
            </a:r>
          </a:p>
          <a:p>
            <a:pPr lvl="1"/>
            <a:r>
              <a:rPr lang="en-US" dirty="0"/>
              <a:t>Historical maps</a:t>
            </a:r>
          </a:p>
          <a:p>
            <a:pPr lvl="1"/>
            <a:r>
              <a:rPr lang="en-US" dirty="0"/>
              <a:t>Environmental records</a:t>
            </a:r>
          </a:p>
          <a:p>
            <a:pPr lvl="1"/>
            <a:r>
              <a:rPr lang="en-US" dirty="0"/>
              <a:t>Windshield survey</a:t>
            </a:r>
          </a:p>
          <a:p>
            <a:pPr lvl="1"/>
            <a:r>
              <a:rPr lang="en-US" dirty="0"/>
              <a:t>Improved value to land value ratio (underutilized?)</a:t>
            </a:r>
          </a:p>
        </p:txBody>
      </p:sp>
    </p:spTree>
    <p:extLst>
      <p:ext uri="{BB962C8B-B14F-4D97-AF65-F5344CB8AC3E}">
        <p14:creationId xmlns:p14="http://schemas.microsoft.com/office/powerpoint/2010/main" val="33293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xmlns="" id="{5F647055-DFFC-F93D-E354-EEB9331A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3" y="0"/>
            <a:ext cx="890293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D2507C55-AE2B-27B9-0CBE-868D8401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3" y="0"/>
            <a:ext cx="890293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98979DA-9612-4C72-A9E4-159B776AF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Len Farr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8" b="1107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0BF8A-FDEF-4915-BE8A-946467B50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Natural Resources Manager</a:t>
            </a:r>
          </a:p>
          <a:p>
            <a:r>
              <a:rPr lang="en-US" dirty="0"/>
              <a:t>Rogue Valley COG</a:t>
            </a:r>
          </a:p>
          <a:p>
            <a:r>
              <a:rPr lang="en-US" dirty="0"/>
              <a:t>gstabach@rvcog.org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988FB4-CD7A-49B4-B92A-9AF3AC01F5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Greg Stabach</a:t>
            </a:r>
          </a:p>
        </p:txBody>
      </p:sp>
      <p:pic>
        <p:nvPicPr>
          <p:cNvPr id="12" name="Picture Placeholder 11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xmlns="" id="{86955BE0-562F-2E4C-B4B0-CBEF620CF2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8626" b="18626"/>
          <a:stretch>
            <a:fillRect/>
          </a:stretch>
        </p:blipFill>
        <p:spPr>
          <a:xfrm>
            <a:off x="545063" y="659053"/>
            <a:ext cx="3447288" cy="2551103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BC109FAF-A4FE-48F1-92C3-DF19B51C64D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Principal Geologist</a:t>
            </a:r>
          </a:p>
          <a:p>
            <a:r>
              <a:rPr lang="en-US" dirty="0"/>
              <a:t>Stantec</a:t>
            </a:r>
          </a:p>
          <a:p>
            <a:r>
              <a:rPr lang="en-US" dirty="0"/>
              <a:t>leonard.farr@stantec.com</a:t>
            </a:r>
          </a:p>
        </p:txBody>
      </p:sp>
    </p:spTree>
    <p:extLst>
      <p:ext uri="{BB962C8B-B14F-4D97-AF65-F5344CB8AC3E}">
        <p14:creationId xmlns:p14="http://schemas.microsoft.com/office/powerpoint/2010/main" val="14916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35D159DA-556D-0D9D-7F39-0B9CB61D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3" y="0"/>
            <a:ext cx="890293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EAB95309-1702-358E-A4EF-F08B2351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3" y="0"/>
            <a:ext cx="890293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87999348-2EFC-C1E6-D2D1-D2DAD2BBF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3" y="0"/>
            <a:ext cx="890293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BEC15232-50FB-5C00-B110-67B99060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3" y="0"/>
            <a:ext cx="890293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043AD2B8-FD1F-4E86-4884-96C160B7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3" y="0"/>
            <a:ext cx="890293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CDA4A7A-B708-B8AC-8AF1-B8EE59B4B2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CA5BE-E7FE-7B4C-A122-C91DFC46D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5A462E-962E-854D-BE0D-7EB2DC7C5C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14B2D3-1506-483E-90F0-F4F22305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A18882-D8F1-45DA-AF12-45EC0753B5B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E8C15C-CD60-4F6C-B0A0-A2DB3B21F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CF8871-6BC0-F848-A19D-0C176424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300732-1F7A-954A-934D-29A5027BD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25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BBE93-8125-1B44-827F-85AD9B8E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512CD0-8043-E348-B1D4-B5D7287601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13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81431E2-4D87-FE4E-A403-156792333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Preventing Wildfire-Impacted Properties from Becoming Brownfields</a:t>
            </a:r>
          </a:p>
        </p:txBody>
      </p:sp>
    </p:spTree>
    <p:extLst>
      <p:ext uri="{BB962C8B-B14F-4D97-AF65-F5344CB8AC3E}">
        <p14:creationId xmlns:p14="http://schemas.microsoft.com/office/powerpoint/2010/main" val="10699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6349AF7-B08A-B645-B446-365E68CB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6C99A37-C05E-5046-9A44-6780EF3653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60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24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68" y="436092"/>
            <a:ext cx="7180218" cy="4836845"/>
          </a:xfrm>
        </p:spPr>
      </p:pic>
      <p:sp>
        <p:nvSpPr>
          <p:cNvPr id="5" name="Oval 4"/>
          <p:cNvSpPr/>
          <p:nvPr/>
        </p:nvSpPr>
        <p:spPr>
          <a:xfrm>
            <a:off x="4019739" y="4707802"/>
            <a:ext cx="651849" cy="41645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99" y="0"/>
            <a:ext cx="7392085" cy="5423311"/>
          </a:xfrm>
        </p:spPr>
      </p:pic>
      <p:sp>
        <p:nvSpPr>
          <p:cNvPr id="5" name="Freeform 4"/>
          <p:cNvSpPr/>
          <p:nvPr/>
        </p:nvSpPr>
        <p:spPr>
          <a:xfrm>
            <a:off x="4281488" y="2231231"/>
            <a:ext cx="916781" cy="897732"/>
          </a:xfrm>
          <a:custGeom>
            <a:avLst/>
            <a:gdLst>
              <a:gd name="connsiteX0" fmla="*/ 916781 w 916781"/>
              <a:gd name="connsiteY0" fmla="*/ 840582 h 897732"/>
              <a:gd name="connsiteX1" fmla="*/ 892968 w 916781"/>
              <a:gd name="connsiteY1" fmla="*/ 769144 h 897732"/>
              <a:gd name="connsiteX2" fmla="*/ 633412 w 916781"/>
              <a:gd name="connsiteY2" fmla="*/ 600075 h 897732"/>
              <a:gd name="connsiteX3" fmla="*/ 452437 w 916781"/>
              <a:gd name="connsiteY3" fmla="*/ 438150 h 897732"/>
              <a:gd name="connsiteX4" fmla="*/ 335756 w 916781"/>
              <a:gd name="connsiteY4" fmla="*/ 283369 h 897732"/>
              <a:gd name="connsiteX5" fmla="*/ 190500 w 916781"/>
              <a:gd name="connsiteY5" fmla="*/ 114300 h 897732"/>
              <a:gd name="connsiteX6" fmla="*/ 88106 w 916781"/>
              <a:gd name="connsiteY6" fmla="*/ 0 h 897732"/>
              <a:gd name="connsiteX7" fmla="*/ 66675 w 916781"/>
              <a:gd name="connsiteY7" fmla="*/ 19050 h 897732"/>
              <a:gd name="connsiteX8" fmla="*/ 0 w 916781"/>
              <a:gd name="connsiteY8" fmla="*/ 90488 h 897732"/>
              <a:gd name="connsiteX9" fmla="*/ 109537 w 916781"/>
              <a:gd name="connsiteY9" fmla="*/ 285750 h 897732"/>
              <a:gd name="connsiteX10" fmla="*/ 269081 w 916781"/>
              <a:gd name="connsiteY10" fmla="*/ 559594 h 897732"/>
              <a:gd name="connsiteX11" fmla="*/ 431006 w 916781"/>
              <a:gd name="connsiteY11" fmla="*/ 683419 h 897732"/>
              <a:gd name="connsiteX12" fmla="*/ 581025 w 916781"/>
              <a:gd name="connsiteY12" fmla="*/ 795338 h 897732"/>
              <a:gd name="connsiteX13" fmla="*/ 757237 w 916781"/>
              <a:gd name="connsiteY13" fmla="*/ 885825 h 897732"/>
              <a:gd name="connsiteX14" fmla="*/ 842962 w 916781"/>
              <a:gd name="connsiteY14" fmla="*/ 897732 h 897732"/>
              <a:gd name="connsiteX15" fmla="*/ 916781 w 916781"/>
              <a:gd name="connsiteY15" fmla="*/ 840582 h 8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6781" h="897732">
                <a:moveTo>
                  <a:pt x="916781" y="840582"/>
                </a:moveTo>
                <a:lnTo>
                  <a:pt x="892968" y="769144"/>
                </a:lnTo>
                <a:lnTo>
                  <a:pt x="633412" y="600075"/>
                </a:lnTo>
                <a:lnTo>
                  <a:pt x="452437" y="438150"/>
                </a:lnTo>
                <a:lnTo>
                  <a:pt x="335756" y="283369"/>
                </a:lnTo>
                <a:lnTo>
                  <a:pt x="190500" y="114300"/>
                </a:lnTo>
                <a:lnTo>
                  <a:pt x="88106" y="0"/>
                </a:lnTo>
                <a:lnTo>
                  <a:pt x="66675" y="19050"/>
                </a:lnTo>
                <a:lnTo>
                  <a:pt x="0" y="90488"/>
                </a:lnTo>
                <a:lnTo>
                  <a:pt x="109537" y="285750"/>
                </a:lnTo>
                <a:lnTo>
                  <a:pt x="269081" y="559594"/>
                </a:lnTo>
                <a:lnTo>
                  <a:pt x="431006" y="683419"/>
                </a:lnTo>
                <a:lnTo>
                  <a:pt x="581025" y="795338"/>
                </a:lnTo>
                <a:lnTo>
                  <a:pt x="757237" y="885825"/>
                </a:lnTo>
                <a:lnTo>
                  <a:pt x="842962" y="897732"/>
                </a:lnTo>
                <a:lnTo>
                  <a:pt x="916781" y="84058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6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Almeda Drive Wildfire </a:t>
            </a:r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3" name="Content Placeholder 2" descr="A car on fire&#10;&#10;Description automatically generated with low confidence">
            <a:extLst>
              <a:ext uri="{FF2B5EF4-FFF2-40B4-BE49-F238E27FC236}">
                <a16:creationId xmlns:a16="http://schemas.microsoft.com/office/drawing/2014/main" xmlns="" id="{88A2CA4C-4C4F-3358-8EAE-0358D7BF2B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4139" b="26005"/>
          <a:stretch/>
        </p:blipFill>
        <p:spPr>
          <a:xfrm>
            <a:off x="1334042" y="2128268"/>
            <a:ext cx="9523916" cy="3339082"/>
          </a:xfrm>
        </p:spPr>
      </p:pic>
    </p:spTree>
    <p:extLst>
      <p:ext uri="{BB962C8B-B14F-4D97-AF65-F5344CB8AC3E}">
        <p14:creationId xmlns:p14="http://schemas.microsoft.com/office/powerpoint/2010/main" val="29968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39C7439-72D5-8064-8B77-60799E067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3493" y="1714726"/>
            <a:ext cx="9538570" cy="3276850"/>
          </a:xfrm>
        </p:spPr>
        <p:txBody>
          <a:bodyPr/>
          <a:lstStyle/>
          <a:p>
            <a:r>
              <a:rPr lang="en-US" dirty="0"/>
              <a:t>Fire began in the AM of September 8, 2020 near Ashland, Oregon</a:t>
            </a:r>
          </a:p>
          <a:p>
            <a:r>
              <a:rPr lang="en-US" dirty="0"/>
              <a:t>Strong winds caused the fire to move quickly to the northwest</a:t>
            </a:r>
          </a:p>
          <a:p>
            <a:r>
              <a:rPr lang="en-US" dirty="0"/>
              <a:t>The path of the fire followed OR-99 through Talent and Phoenix</a:t>
            </a:r>
          </a:p>
          <a:p>
            <a:r>
              <a:rPr lang="en-US" dirty="0"/>
              <a:t>Wildfire burned for approximately </a:t>
            </a:r>
            <a:r>
              <a:rPr lang="en-US" dirty="0" smtClean="0"/>
              <a:t>36 hours</a:t>
            </a:r>
          </a:p>
          <a:p>
            <a:r>
              <a:rPr lang="en-US" dirty="0" smtClean="0"/>
              <a:t>Mandatory evacuations in Ashland, Phoenix, Talent, and Medford</a:t>
            </a:r>
            <a:endParaRPr lang="en-US" dirty="0"/>
          </a:p>
          <a:p>
            <a:r>
              <a:rPr lang="en-US" dirty="0"/>
              <a:t>Total length of fire approximately 7 miles</a:t>
            </a:r>
          </a:p>
          <a:p>
            <a:r>
              <a:rPr lang="en-US" dirty="0"/>
              <a:t>Amazingly, only three people were killed by the wildfire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pic>
        <p:nvPicPr>
          <p:cNvPr id="3" name="Content Placeholder 2" descr="Map&#10;&#10;Description automatically generated">
            <a:extLst>
              <a:ext uri="{FF2B5EF4-FFF2-40B4-BE49-F238E27FC236}">
                <a16:creationId xmlns:a16="http://schemas.microsoft.com/office/drawing/2014/main" xmlns="" id="{01873BCD-C166-729A-6612-BDA2EF0762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8904" y="1588821"/>
            <a:ext cx="5207792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DA4C2E-CA8A-3102-CE55-4DA5DD230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70"/>
          <a:stretch/>
        </p:blipFill>
        <p:spPr>
          <a:xfrm>
            <a:off x="6206729" y="1588821"/>
            <a:ext cx="520779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5291D1C-AFAD-7A48-B3F4-DAAF73BE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Continued</a:t>
            </a:r>
          </a:p>
        </p:txBody>
      </p:sp>
      <p:pic>
        <p:nvPicPr>
          <p:cNvPr id="3" name="Content Placeholder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F63E2CDB-1BBD-C876-2C53-7492AA2248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4000" y="1571625"/>
            <a:ext cx="9144000" cy="4169432"/>
          </a:xfrm>
        </p:spPr>
      </p:pic>
    </p:spTree>
    <p:extLst>
      <p:ext uri="{BB962C8B-B14F-4D97-AF65-F5344CB8AC3E}">
        <p14:creationId xmlns:p14="http://schemas.microsoft.com/office/powerpoint/2010/main" val="18499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EBF17A9-D87F-584E-AE30-20D87E8870F2}">
  <we:reference id="wa104178141" version="3.10.0.197" store="en-US" storeType="OMEX"/>
  <we:alternateReferences>
    <we:reference id="wa104178141" version="3.10.0.197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8359</TotalTime>
  <Words>390</Words>
  <Application>Microsoft Office PowerPoint</Application>
  <PresentationFormat>Custom</PresentationFormat>
  <Paragraphs>52</Paragraphs>
  <Slides>31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Custom Design 1</vt:lpstr>
      <vt:lpstr>PowerPoint Presentation</vt:lpstr>
      <vt:lpstr>PowerPoint Presentation</vt:lpstr>
      <vt:lpstr>Preventing Wildfire-Impacted Properties from Becoming Brownfields</vt:lpstr>
      <vt:lpstr>PowerPoint Presentation</vt:lpstr>
      <vt:lpstr>PowerPoint Presentation</vt:lpstr>
      <vt:lpstr>Almeda Drive Wildfire Overview</vt:lpstr>
      <vt:lpstr>Background</vt:lpstr>
      <vt:lpstr>Background Continued</vt:lpstr>
      <vt:lpstr>Background Continued</vt:lpstr>
      <vt:lpstr>Background Continued</vt:lpstr>
      <vt:lpstr>Background Continued</vt:lpstr>
      <vt:lpstr>Background Continued</vt:lpstr>
      <vt:lpstr>Background Continued</vt:lpstr>
      <vt:lpstr>Background Continued</vt:lpstr>
      <vt:lpstr>Background Continued</vt:lpstr>
      <vt:lpstr>Brownfield Definition</vt:lpstr>
      <vt:lpstr>Brownfield Identification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Pathways to the Future ICMA through Learning</dc:title>
  <dc:creator>Microsoft Office User</dc:creator>
  <cp:lastModifiedBy>Greg Stabach</cp:lastModifiedBy>
  <cp:revision>86</cp:revision>
  <dcterms:created xsi:type="dcterms:W3CDTF">2020-04-22T22:51:03Z</dcterms:created>
  <dcterms:modified xsi:type="dcterms:W3CDTF">2022-07-28T16:31:17Z</dcterms:modified>
</cp:coreProperties>
</file>